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309" r:id="rId3"/>
    <p:sldId id="310" r:id="rId4"/>
    <p:sldId id="311" r:id="rId5"/>
    <p:sldId id="312" r:id="rId6"/>
    <p:sldId id="321" r:id="rId7"/>
    <p:sldId id="318" r:id="rId8"/>
    <p:sldId id="319" r:id="rId9"/>
    <p:sldId id="320" r:id="rId10"/>
    <p:sldId id="322" r:id="rId11"/>
    <p:sldId id="323" r:id="rId12"/>
    <p:sldId id="324" r:id="rId13"/>
    <p:sldId id="313" r:id="rId14"/>
    <p:sldId id="325" r:id="rId15"/>
    <p:sldId id="326" r:id="rId16"/>
    <p:sldId id="280" r:id="rId17"/>
    <p:sldId id="279" r:id="rId18"/>
    <p:sldId id="292" r:id="rId19"/>
    <p:sldId id="262" r:id="rId20"/>
    <p:sldId id="268" r:id="rId21"/>
    <p:sldId id="261" r:id="rId22"/>
    <p:sldId id="270" r:id="rId23"/>
    <p:sldId id="273" r:id="rId24"/>
    <p:sldId id="264" r:id="rId25"/>
    <p:sldId id="281" r:id="rId26"/>
    <p:sldId id="283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60EA-1C19-43FC-9D1A-DD8ABA0B97CE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A0D-B4B5-49F6-B02A-97E6E9E93C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1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16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34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2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6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4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7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52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7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45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64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8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F39-2905-4ADE-AEA0-BA11970BFADD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AA09-18D3-4200-B6E7-22A70147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3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iafeson.com/remas/index.php/mapar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01699" y="3590441"/>
            <a:ext cx="7284521" cy="9561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s-MX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Novedades y condiciones meteorológicas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25391" y="804988"/>
            <a:ext cx="96432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Red de Estaciones Meteorológicas Automatizadas del Estado de Sonora</a:t>
            </a:r>
            <a:endParaRPr lang="es-MX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Imagen 6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37" y="1839501"/>
            <a:ext cx="3206349" cy="130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lex\AppData\Roaming\Skype\My Skype Received Files\IMG_29102014_12555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13453" r="20890" b="27841"/>
          <a:stretch/>
        </p:blipFill>
        <p:spPr bwMode="auto">
          <a:xfrm>
            <a:off x="8793464" y="5195824"/>
            <a:ext cx="900133" cy="920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Alex\AppData\Roaming\Skype\My Skype Received Files\cesav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26" y="5162992"/>
            <a:ext cx="919415" cy="953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9686220" y="6116648"/>
            <a:ext cx="236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CESAVESON</a:t>
            </a:r>
            <a:endParaRPr lang="es-MX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439490" y="6116648"/>
            <a:ext cx="1608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SIAFESON</a:t>
            </a:r>
            <a:endParaRPr lang="es-MX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81" y="105596"/>
            <a:ext cx="8649081" cy="65985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71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50" y="96403"/>
            <a:ext cx="8478203" cy="6660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26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51" y="100036"/>
            <a:ext cx="8719185" cy="6642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156756" y="687033"/>
            <a:ext cx="303929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</a:rPr>
              <a:t>Mapa diario 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</a:rPr>
              <a:t>de pronóstico de la incidencia de Carbón Parcial del 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</a:rPr>
              <a:t>trigo. Se 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</a:rPr>
              <a:t>elabora mediante el pronóstico de temperatura y humedad para hacer el cálculo del índice de incidencia de carbón parcial del trigo (Figueroa-López, 2004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</a:rPr>
              <a:t>). </a:t>
            </a:r>
            <a:endParaRPr lang="es-MX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301" y="3658214"/>
            <a:ext cx="3157295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</a:rPr>
              <a:t>Si los valores del índice caen entre 2.3 y 3.3 (en rojo), se considera que existen condiciones meteorológicas para la incidencia de Carbón Parcial del trigo.</a:t>
            </a:r>
            <a:endParaRPr lang="es-MX" sz="1400" dirty="0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2602353" y="4469912"/>
            <a:ext cx="616700" cy="998264"/>
          </a:xfrm>
          <a:prstGeom prst="bent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536" y="1168982"/>
            <a:ext cx="2226277" cy="1015442"/>
          </a:xfrm>
        </p:spPr>
        <p:txBody>
          <a:bodyPr/>
          <a:lstStyle/>
          <a:p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Imagen 2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1" y="282014"/>
            <a:ext cx="3206349" cy="130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57" y="233027"/>
            <a:ext cx="3586448" cy="64101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58537" y="3438094"/>
            <a:ext cx="2226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Requisitos: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/>
              <a:t>Sistema Android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/>
              <a:t>GPS activo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/>
              <a:t>Internet</a:t>
            </a:r>
            <a:endParaRPr lang="es-MX" sz="2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8024138" y="218359"/>
            <a:ext cx="3593783" cy="6411041"/>
            <a:chOff x="8024138" y="218359"/>
            <a:chExt cx="3593783" cy="641104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4138" y="218359"/>
              <a:ext cx="3593783" cy="641104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3535" y="4067154"/>
              <a:ext cx="3447098" cy="2046256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7974710" y="469556"/>
            <a:ext cx="489667" cy="4448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4697330" y="3884370"/>
            <a:ext cx="3113903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Nos muestra la temperatura máxima, temperatura mínima, radiación solar y precipitación de la última hora, así como la distancia a la que nos encontramos de la estación.</a:t>
            </a:r>
            <a:endParaRPr lang="es-MX" dirty="0"/>
          </a:p>
        </p:txBody>
      </p:sp>
      <p:sp>
        <p:nvSpPr>
          <p:cNvPr id="17" name="Flecha derecha 16"/>
          <p:cNvSpPr/>
          <p:nvPr/>
        </p:nvSpPr>
        <p:spPr>
          <a:xfrm>
            <a:off x="7812513" y="4582360"/>
            <a:ext cx="471265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5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7" y="229966"/>
            <a:ext cx="3557111" cy="64101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290991" y="1581665"/>
            <a:ext cx="895256" cy="259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58" y="229966"/>
            <a:ext cx="3549777" cy="64101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8" name="Conector recto de flecha 7"/>
          <p:cNvCxnSpPr/>
          <p:nvPr/>
        </p:nvCxnSpPr>
        <p:spPr>
          <a:xfrm flipV="1">
            <a:off x="4102443" y="3546390"/>
            <a:ext cx="1742303" cy="24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650627" y="4497859"/>
            <a:ext cx="234651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Nos muestra nuestra ubicación y las estaciones (símbolos REMAS).</a:t>
            </a:r>
            <a:endParaRPr lang="es-MX" sz="1600" dirty="0"/>
          </a:p>
        </p:txBody>
      </p:sp>
      <p:sp>
        <p:nvSpPr>
          <p:cNvPr id="11" name="Elipse 10"/>
          <p:cNvSpPr/>
          <p:nvPr/>
        </p:nvSpPr>
        <p:spPr>
          <a:xfrm>
            <a:off x="6351373" y="5328856"/>
            <a:ext cx="420130" cy="417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0" y="176594"/>
            <a:ext cx="3647885" cy="64339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937" y="3096986"/>
            <a:ext cx="3367278" cy="219456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533143" y="176594"/>
            <a:ext cx="3649504" cy="6433947"/>
            <a:chOff x="4533143" y="176594"/>
            <a:chExt cx="3649504" cy="643394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143" y="176594"/>
              <a:ext cx="3649504" cy="643394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3143" y="176594"/>
              <a:ext cx="3649504" cy="677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267944" y="2629825"/>
            <a:ext cx="250967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16 Modelo dinámicos</a:t>
            </a:r>
          </a:p>
          <a:p>
            <a:endParaRPr lang="es-MX" dirty="0" smtClean="0"/>
          </a:p>
          <a:p>
            <a:r>
              <a:rPr lang="es-MX" dirty="0"/>
              <a:t>8</a:t>
            </a:r>
            <a:r>
              <a:rPr lang="es-MX" dirty="0" smtClean="0"/>
              <a:t>   Modelos estadísticos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39" y="149398"/>
            <a:ext cx="143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5"/>
                </a:solidFill>
              </a:rPr>
              <a:t>El Niño</a:t>
            </a:r>
            <a:endParaRPr lang="es-MX" sz="2800" dirty="0"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743875"/>
            <a:ext cx="62198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2539" y="117868"/>
            <a:ext cx="326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Niño</a:t>
            </a:r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205865" y="1900873"/>
            <a:ext cx="4010973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Niño esta en una condición fuerte.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prevé que comience a disminuir su intensidad gradualmente, para finalizar a inicios de verano.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Aun existe incertidumbre si en meses posteriores habrá una transición a  evento La Niña.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9" y="897309"/>
            <a:ext cx="6815328" cy="52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25" y="591012"/>
            <a:ext cx="7648575" cy="59245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1939" y="591012"/>
            <a:ext cx="31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3300"/>
                </a:solidFill>
              </a:rPr>
              <a:t>Si El Niño llega a una condición débil durante la primavera</a:t>
            </a:r>
          </a:p>
        </p:txBody>
      </p:sp>
    </p:spTree>
    <p:extLst>
      <p:ext uri="{BB962C8B-B14F-4D97-AF65-F5344CB8AC3E}">
        <p14:creationId xmlns:p14="http://schemas.microsoft.com/office/powerpoint/2010/main" val="4180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5643" y="456317"/>
            <a:ext cx="1136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marzo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3080" name="Picture 8" descr="http://smn.cna.gob.mx/climatologia/pronostico/estacional/lluvia/aporA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6" y="1378742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mn.cna.gob.mx/climatologia/pronostico/estacional/lluvia/pronA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4" y="1378742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393" y="369600"/>
            <a:ext cx="3672841" cy="906326"/>
          </a:xfrm>
        </p:spPr>
        <p:txBody>
          <a:bodyPr>
            <a:normAutofit/>
          </a:bodyPr>
          <a:lstStyle/>
          <a:p>
            <a:r>
              <a:rPr lang="es-MX" sz="3800" b="1" dirty="0" smtClean="0"/>
              <a:t>REMAS ha crecido</a:t>
            </a:r>
            <a:endParaRPr lang="es-MX" sz="3800" b="1" dirty="0"/>
          </a:p>
        </p:txBody>
      </p:sp>
      <p:sp>
        <p:nvSpPr>
          <p:cNvPr id="4" name="Rectángulo 3"/>
          <p:cNvSpPr/>
          <p:nvPr/>
        </p:nvSpPr>
        <p:spPr>
          <a:xfrm>
            <a:off x="4666592" y="324690"/>
            <a:ext cx="703772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500" dirty="0" smtClean="0">
                <a:ea typeface="Calibri" panose="020F0502020204030204" pitchFamily="34" charset="0"/>
              </a:rPr>
              <a:t>Desde el inicio de la REMAS el CESAVE se </a:t>
            </a:r>
            <a:r>
              <a:rPr lang="es-MX" sz="1500" dirty="0">
                <a:ea typeface="Calibri" panose="020F0502020204030204" pitchFamily="34" charset="0"/>
              </a:rPr>
              <a:t>planteó el crecimiento de la </a:t>
            </a:r>
            <a:r>
              <a:rPr lang="es-MX" sz="1500" dirty="0" smtClean="0">
                <a:ea typeface="Calibri" panose="020F0502020204030204" pitchFamily="34" charset="0"/>
              </a:rPr>
              <a:t>Red mediante la instalación de </a:t>
            </a:r>
            <a:r>
              <a:rPr lang="es-MX" sz="1500" dirty="0">
                <a:ea typeface="Calibri" panose="020F0502020204030204" pitchFamily="34" charset="0"/>
              </a:rPr>
              <a:t>nuevas estaciones en lugares estratégicos, ya sea porque no </a:t>
            </a:r>
            <a:r>
              <a:rPr lang="es-MX" sz="1500" dirty="0" smtClean="0">
                <a:ea typeface="Calibri" panose="020F0502020204030204" pitchFamily="34" charset="0"/>
              </a:rPr>
              <a:t>contaran </a:t>
            </a:r>
            <a:r>
              <a:rPr lang="es-MX" sz="1500" dirty="0">
                <a:ea typeface="Calibri" panose="020F0502020204030204" pitchFamily="34" charset="0"/>
              </a:rPr>
              <a:t>con una estación meteorológica y/o por la urgente necesidad de </a:t>
            </a:r>
            <a:r>
              <a:rPr lang="es-MX" sz="1500" dirty="0" smtClean="0">
                <a:ea typeface="Calibri" panose="020F0502020204030204" pitchFamily="34" charset="0"/>
              </a:rPr>
              <a:t>tener </a:t>
            </a:r>
            <a:r>
              <a:rPr lang="es-MX" sz="1500" dirty="0">
                <a:ea typeface="Calibri" panose="020F0502020204030204" pitchFamily="34" charset="0"/>
              </a:rPr>
              <a:t>un dato de calidad en la zona donde estuviera una estación de la red AGROSON. </a:t>
            </a:r>
            <a:endParaRPr lang="es-MX" sz="1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304" t="1850" b="7145"/>
          <a:stretch/>
        </p:blipFill>
        <p:spPr>
          <a:xfrm>
            <a:off x="778350" y="2659118"/>
            <a:ext cx="3459603" cy="3252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814"/>
          <a:stretch/>
        </p:blipFill>
        <p:spPr>
          <a:xfrm>
            <a:off x="4091825" y="2126627"/>
            <a:ext cx="3461982" cy="2744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171"/>
          <a:stretch/>
        </p:blipFill>
        <p:spPr>
          <a:xfrm>
            <a:off x="7365488" y="3035653"/>
            <a:ext cx="4129650" cy="2423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ángulo 9"/>
          <p:cNvSpPr/>
          <p:nvPr/>
        </p:nvSpPr>
        <p:spPr>
          <a:xfrm>
            <a:off x="366434" y="6024831"/>
            <a:ext cx="41109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 estaciones nuevas en el sur de 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Sonora (marcadas en rosa). Julio 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2015. </a:t>
            </a:r>
            <a:endParaRPr lang="es-MX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47641" y="5604454"/>
            <a:ext cx="519210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Ocho estaciones de la región de Caborca que estaban a cargo de la Asociación de productores 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hortalizas, que a pesar de estar en funcionamiento no transmitían 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(marcadas en rojo). 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Enero de 2016.</a:t>
            </a:r>
            <a:endParaRPr lang="es-MX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4392" y="1388001"/>
            <a:ext cx="367284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estaciones que puso en funcionamiento en Sonora el INIFAP Aguascalientes </a:t>
            </a:r>
            <a:r>
              <a:rPr lang="es-MX" sz="1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finales del 2015 (</a:t>
            </a:r>
            <a:r>
              <a:rPr lang="es-MX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en la Costa de Hermosillo y una en el Valle del Yaqui). Febrero de 2016.  </a:t>
            </a:r>
            <a:endParaRPr lang="es-MX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93268" y="1786759"/>
            <a:ext cx="367515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17 estaciones nuevas, sumando un total de 92 estaciones activas.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249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5643" y="456317"/>
            <a:ext cx="1136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abril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4100" name="Picture 4" descr="http://smn.cna.gob.mx/climatologia/pronostico/estacional/lluvia/pronB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9" y="1439637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mn.cna.gob.mx/climatologia/pronostico/estacional/lluvia/aporB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79" y="1439636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0585" y="353680"/>
            <a:ext cx="10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Precipitación para el mes de mayo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5122" name="Picture 2" descr="http://smn.cna.gob.mx/climatologia/pronostico/estacional/lluvia/pronC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1" y="1501760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mn.cna.gob.mx/climatologia/pronostico/estacional/lluvia/aporC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1" y="1501759"/>
            <a:ext cx="5972175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marzo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9" y="1553012"/>
            <a:ext cx="5943791" cy="4623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860" y="1553012"/>
            <a:ext cx="5912549" cy="45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abril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4" y="1530857"/>
            <a:ext cx="5840444" cy="45442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5" y="1530857"/>
            <a:ext cx="5848160" cy="45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59" y="604593"/>
            <a:ext cx="89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3300"/>
                </a:solidFill>
              </a:rPr>
              <a:t>Perspectiva: Temperatura mínima para el mes de mayo</a:t>
            </a:r>
            <a:endParaRPr lang="es-MX" sz="2800" dirty="0">
              <a:solidFill>
                <a:srgbClr val="FF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3" y="1585914"/>
            <a:ext cx="5928170" cy="45847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78" y="1585914"/>
            <a:ext cx="5951601" cy="45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20" y="176377"/>
            <a:ext cx="590550" cy="64293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28588" y="322644"/>
            <a:ext cx="37736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Temperatura promedio: </a:t>
            </a:r>
          </a:p>
          <a:p>
            <a:r>
              <a:rPr lang="es-MX" sz="1200" dirty="0" smtClean="0"/>
              <a:t>del </a:t>
            </a:r>
            <a:r>
              <a:rPr lang="es-MX" sz="1200" dirty="0"/>
              <a:t>martes 15 al miércoles 23 de marzo de </a:t>
            </a:r>
            <a:r>
              <a:rPr lang="es-MX" sz="1200" dirty="0" smtClean="0"/>
              <a:t>2016. 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28586" y="3368094"/>
            <a:ext cx="377361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Temperatura promedio: </a:t>
            </a:r>
          </a:p>
          <a:p>
            <a:r>
              <a:rPr lang="es-MX" sz="1200" dirty="0"/>
              <a:t>del miércoles 23 al jueves 31 de marzo de 2016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04" y="1571801"/>
            <a:ext cx="526256" cy="330612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985273" y="1594968"/>
            <a:ext cx="37718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Anomalía de temperatura: </a:t>
            </a:r>
          </a:p>
          <a:p>
            <a:r>
              <a:rPr lang="es-MX" sz="1200" dirty="0"/>
              <a:t>del martes 15 al miércoles 23 de marzo de 2016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86" y="879194"/>
            <a:ext cx="3773615" cy="2394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586" y="3927435"/>
            <a:ext cx="3773615" cy="24413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272" y="2157560"/>
            <a:ext cx="3771900" cy="2455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45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9" y="148624"/>
            <a:ext cx="608648" cy="64722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01842" y="407604"/>
            <a:ext cx="3730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Precipitación (mm): </a:t>
            </a:r>
          </a:p>
          <a:p>
            <a:r>
              <a:rPr lang="es-MX" sz="1200" dirty="0" smtClean="0"/>
              <a:t>del martes 15 al miércoles 23 de marzo de 2016. 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1842" y="3518458"/>
            <a:ext cx="3730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Precipitación (mm): </a:t>
            </a:r>
          </a:p>
          <a:p>
            <a:r>
              <a:rPr lang="es-MX" sz="1200" dirty="0" smtClean="0"/>
              <a:t>del miércoles 23 al jueves 31 de marzo de 2016.</a:t>
            </a:r>
            <a:endParaRPr lang="es-MX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04" y="1583489"/>
            <a:ext cx="550069" cy="320754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85273" y="1687673"/>
            <a:ext cx="37262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Anomalía de Precipitación (% de la normal): </a:t>
            </a:r>
          </a:p>
          <a:p>
            <a:r>
              <a:rPr lang="es-MX" sz="1200" dirty="0" smtClean="0"/>
              <a:t>del </a:t>
            </a:r>
            <a:r>
              <a:rPr lang="es-MX" sz="1200" dirty="0"/>
              <a:t>martes 15 al miércoles 23 de marzo de 2016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43" y="951673"/>
            <a:ext cx="3730752" cy="246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842" y="4078028"/>
            <a:ext cx="3730753" cy="231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273" y="2221262"/>
            <a:ext cx="3726275" cy="2461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813" y="4834769"/>
            <a:ext cx="739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El proyecto REMAS no tiene fecha de caducidad y aun queda mucho por hacer.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57296" y="3255879"/>
            <a:ext cx="5150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Es por eso que este año con su aportación, se tiene contemplado instalar cuatro nuevas estaciones en el sur de Sonora.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79527" y="1471017"/>
            <a:ext cx="462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Con lo que alcanzaríamos la cantidad de 97 estaciones activas.</a:t>
            </a:r>
          </a:p>
        </p:txBody>
      </p:sp>
      <p:cxnSp>
        <p:nvCxnSpPr>
          <p:cNvPr id="10" name="Conector angular 9"/>
          <p:cNvCxnSpPr/>
          <p:nvPr/>
        </p:nvCxnSpPr>
        <p:spPr>
          <a:xfrm flipV="1">
            <a:off x="683172" y="2921876"/>
            <a:ext cx="4803228" cy="16816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486400" y="1101926"/>
            <a:ext cx="5416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7" y="3300530"/>
            <a:ext cx="2700020" cy="1094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ector recto 21"/>
          <p:cNvCxnSpPr/>
          <p:nvPr/>
        </p:nvCxnSpPr>
        <p:spPr>
          <a:xfrm flipV="1">
            <a:off x="5486400" y="1101926"/>
            <a:ext cx="0" cy="181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9987 -1.11111E-6 C 0.14453 -1.11111E-6 0.19974 -0.06065 0.19974 -0.10972 L 0.19974 -0.21944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659" y="437829"/>
            <a:ext cx="5920740" cy="59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358962" y="2745222"/>
            <a:ext cx="4079688" cy="1094740"/>
            <a:chOff x="358962" y="2630922"/>
            <a:chExt cx="4079688" cy="1094740"/>
          </a:xfrm>
        </p:grpSpPr>
        <p:pic>
          <p:nvPicPr>
            <p:cNvPr id="6" name="Imagen 5" descr="C:\Users\Alex\Desktop\sweb_remas\logo_remas\logo_remas5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28"/>
            <a:stretch/>
          </p:blipFill>
          <p:spPr bwMode="auto">
            <a:xfrm>
              <a:off x="358962" y="2630922"/>
              <a:ext cx="774153" cy="109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uadroTexto 4"/>
            <p:cNvSpPr txBox="1"/>
            <p:nvPr/>
          </p:nvSpPr>
          <p:spPr>
            <a:xfrm>
              <a:off x="1123950" y="2640447"/>
              <a:ext cx="3314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 smtClean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REMÁFORO </a:t>
              </a:r>
              <a:r>
                <a:rPr lang="es-MX" sz="2000" dirty="0" smtClean="0">
                  <a:solidFill>
                    <a:schemeClr val="bg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urgencia</a:t>
              </a:r>
              <a:endPara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1090" y="3929836"/>
            <a:ext cx="5633443" cy="2543175"/>
            <a:chOff x="171090" y="3825061"/>
            <a:chExt cx="5633443" cy="2543175"/>
          </a:xfrm>
        </p:grpSpPr>
        <p:pic>
          <p:nvPicPr>
            <p:cNvPr id="1026" name="Picture 2" descr="http://k32.kn3.net/taringa/4/3/2/1/8/5/9/feedde_/1FF.jpg?477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1" t="6713" r="34039" b="4397"/>
            <a:stretch/>
          </p:blipFill>
          <p:spPr bwMode="auto">
            <a:xfrm>
              <a:off x="171090" y="3825061"/>
              <a:ext cx="11430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1323615" y="4105275"/>
              <a:ext cx="4461868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dirty="0" smtClean="0"/>
                <a:t>Sitios donde es urgente colocar una estación.</a:t>
              </a:r>
              <a:endParaRPr lang="es-MX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333140" y="4764346"/>
              <a:ext cx="4461868" cy="369332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dirty="0" smtClean="0"/>
                <a:t>Sitios que podrían esperar un año.</a:t>
              </a:r>
              <a:endParaRPr lang="es-MX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342665" y="5309890"/>
              <a:ext cx="4461868" cy="92333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/>
                <a:t>Sitios que no requieren una estación debido a su cercanía con una estación REMAS o que podrían esperar hasta dos años.</a:t>
              </a:r>
              <a:endParaRPr lang="es-MX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137909" y="5540722"/>
            <a:ext cx="35337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Mapa disponible en</a:t>
            </a:r>
          </a:p>
          <a:p>
            <a:r>
              <a:rPr lang="es-MX" sz="1200" u="sng" dirty="0">
                <a:hlinkClick r:id="rId5"/>
              </a:rPr>
              <a:t>http://www.siafeson.com/remas/index.php/mapared</a:t>
            </a:r>
            <a:endParaRPr lang="es-MX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5599" y="437829"/>
            <a:ext cx="577894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propuesta de sitios esta en función del primer acuerdo tomado en la reunión celebrada en el PIEAES, A.C. de Obregón el día 07 de marzo de 2011.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5599" y="1543050"/>
            <a:ext cx="5778947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prioridad para colocar estaciones ha sido situarlas en lugares lo más cercano posible a donde se requiera el reemplazo de una estación AGROSON y garantizar la continuidad del dato.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7243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4025" y="2489200"/>
            <a:ext cx="889635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b="1" dirty="0" smtClean="0">
                <a:solidFill>
                  <a:srgbClr val="FF3300"/>
                </a:solidFill>
              </a:rPr>
              <a:t>Conozcamos las novedades de nuestro sitio web REMAS</a:t>
            </a:r>
            <a:endParaRPr lang="es-MX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4" y="11952"/>
            <a:ext cx="11496675" cy="74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20" y="744392"/>
            <a:ext cx="1524000" cy="17240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616" y="2468417"/>
            <a:ext cx="5792516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/>
              <a:t>Descarga de datos </a:t>
            </a:r>
            <a:r>
              <a:rPr lang="es-MX" sz="3600" b="1" dirty="0" err="1" smtClean="0"/>
              <a:t>diezminutales</a:t>
            </a:r>
            <a:r>
              <a:rPr lang="es-MX" sz="3600" b="1" dirty="0" smtClean="0"/>
              <a:t>, horarios y diarios de distintas variables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6533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88" y="390535"/>
            <a:ext cx="5143500" cy="6162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41" y="180400"/>
            <a:ext cx="3520154" cy="2254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705" y="3065522"/>
            <a:ext cx="3677222" cy="32706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144" y="4834880"/>
            <a:ext cx="374332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66" y="3145342"/>
            <a:ext cx="1600200" cy="31908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385847" y="6010398"/>
            <a:ext cx="1093077" cy="4902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8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75762"/>
              </p:ext>
            </p:extLst>
          </p:nvPr>
        </p:nvGraphicFramePr>
        <p:xfrm>
          <a:off x="6032939" y="210224"/>
          <a:ext cx="4971392" cy="6435480"/>
        </p:xfrm>
        <a:graphic>
          <a:graphicData uri="http://schemas.openxmlformats.org/drawingml/2006/table">
            <a:tbl>
              <a:tblPr/>
              <a:tblGrid>
                <a:gridCol w="607648"/>
                <a:gridCol w="737858"/>
                <a:gridCol w="607648"/>
                <a:gridCol w="1515259"/>
                <a:gridCol w="1502979"/>
              </a:tblGrid>
              <a:tr h="15529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76296"/>
                          </a:solidFill>
                          <a:effectLst/>
                          <a:latin typeface="Calibri" panose="020F0502020204030204" pitchFamily="34" charset="0"/>
                        </a:rPr>
                        <a:t>Estación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76296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276296"/>
                          </a:solidFill>
                          <a:effectLst/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276296"/>
                          </a:solidFill>
                          <a:effectLst/>
                          <a:latin typeface="Calibri" panose="020F0502020204030204" pitchFamily="34" charset="0"/>
                        </a:rPr>
                        <a:t>Temperatura máxima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276296"/>
                          </a:solidFill>
                          <a:effectLst/>
                          <a:latin typeface="Calibri" panose="020F0502020204030204" pitchFamily="34" charset="0"/>
                        </a:rPr>
                        <a:t>Temperatura mínima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32.17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ABEJAS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2016-03-11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11:00:00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24.95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35724" y="2057692"/>
            <a:ext cx="4603531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Los datos serán descargados en Excel.</a:t>
            </a:r>
          </a:p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En este ejemplo se muestran los datos horarios de temperatura máxima y de temperatura mínima de los días 10 y 11 de marzo de 2016.</a:t>
            </a:r>
          </a:p>
        </p:txBody>
      </p:sp>
    </p:spTree>
    <p:extLst>
      <p:ext uri="{BB962C8B-B14F-4D97-AF65-F5344CB8AC3E}">
        <p14:creationId xmlns:p14="http://schemas.microsoft.com/office/powerpoint/2010/main" val="20194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02" y="31522"/>
            <a:ext cx="11515725" cy="723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534" y="748197"/>
            <a:ext cx="1600200" cy="25717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59926" y="2119618"/>
            <a:ext cx="622343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/>
              <a:t>Nuevos mapas en la sección de Productos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3652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20361</TotalTime>
  <Words>900</Words>
  <Application>Microsoft Office PowerPoint</Application>
  <PresentationFormat>Panorámica</PresentationFormat>
  <Paragraphs>249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Agency FB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Tema de Office</vt:lpstr>
      <vt:lpstr>Presentación de PowerPoint</vt:lpstr>
      <vt:lpstr>REMAS ha crecido</vt:lpstr>
      <vt:lpstr>Presentación de PowerPoint</vt:lpstr>
      <vt:lpstr>Presentación de PowerPoint</vt:lpstr>
      <vt:lpstr>Conozcamos las novedades de nuestro sitio web REMAS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meteorológicas esperadas</dc:title>
  <dc:creator>Alex</dc:creator>
  <cp:lastModifiedBy>Alex</cp:lastModifiedBy>
  <cp:revision>350</cp:revision>
  <dcterms:created xsi:type="dcterms:W3CDTF">2015-03-12T17:24:05Z</dcterms:created>
  <dcterms:modified xsi:type="dcterms:W3CDTF">2016-03-15T19:26:56Z</dcterms:modified>
</cp:coreProperties>
</file>