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60"/>
  </p:notesMasterIdLst>
  <p:handoutMasterIdLst>
    <p:handoutMasterId r:id="rId61"/>
  </p:handoutMasterIdLst>
  <p:sldIdLst>
    <p:sldId id="256" r:id="rId3"/>
    <p:sldId id="265" r:id="rId4"/>
    <p:sldId id="323" r:id="rId5"/>
    <p:sldId id="306" r:id="rId6"/>
    <p:sldId id="334" r:id="rId7"/>
    <p:sldId id="372" r:id="rId8"/>
    <p:sldId id="257" r:id="rId9"/>
    <p:sldId id="271" r:id="rId10"/>
    <p:sldId id="304" r:id="rId11"/>
    <p:sldId id="260" r:id="rId12"/>
    <p:sldId id="327" r:id="rId13"/>
    <p:sldId id="314" r:id="rId14"/>
    <p:sldId id="310" r:id="rId15"/>
    <p:sldId id="258" r:id="rId16"/>
    <p:sldId id="273" r:id="rId17"/>
    <p:sldId id="290" r:id="rId18"/>
    <p:sldId id="275" r:id="rId19"/>
    <p:sldId id="274" r:id="rId20"/>
    <p:sldId id="276" r:id="rId21"/>
    <p:sldId id="267" r:id="rId22"/>
    <p:sldId id="291" r:id="rId23"/>
    <p:sldId id="313" r:id="rId24"/>
    <p:sldId id="272" r:id="rId25"/>
    <p:sldId id="262" r:id="rId26"/>
    <p:sldId id="279" r:id="rId27"/>
    <p:sldId id="282" r:id="rId28"/>
    <p:sldId id="292" r:id="rId29"/>
    <p:sldId id="284" r:id="rId30"/>
    <p:sldId id="285" r:id="rId31"/>
    <p:sldId id="296" r:id="rId32"/>
    <p:sldId id="286" r:id="rId33"/>
    <p:sldId id="297" r:id="rId34"/>
    <p:sldId id="299" r:id="rId35"/>
    <p:sldId id="307" r:id="rId36"/>
    <p:sldId id="318" r:id="rId37"/>
    <p:sldId id="356" r:id="rId38"/>
    <p:sldId id="370" r:id="rId39"/>
    <p:sldId id="335" r:id="rId40"/>
    <p:sldId id="336" r:id="rId41"/>
    <p:sldId id="354" r:id="rId42"/>
    <p:sldId id="332" r:id="rId43"/>
    <p:sldId id="363" r:id="rId44"/>
    <p:sldId id="362" r:id="rId45"/>
    <p:sldId id="359" r:id="rId46"/>
    <p:sldId id="364" r:id="rId47"/>
    <p:sldId id="365" r:id="rId48"/>
    <p:sldId id="366" r:id="rId49"/>
    <p:sldId id="367" r:id="rId50"/>
    <p:sldId id="337" r:id="rId51"/>
    <p:sldId id="338" r:id="rId52"/>
    <p:sldId id="339" r:id="rId53"/>
    <p:sldId id="340" r:id="rId54"/>
    <p:sldId id="341" r:id="rId55"/>
    <p:sldId id="342" r:id="rId56"/>
    <p:sldId id="330" r:id="rId57"/>
    <p:sldId id="355" r:id="rId58"/>
    <p:sldId id="35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23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en-US"/>
              <a:pPr/>
              <a:t>2/25/2016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en-US"/>
              <a:pPr/>
              <a:t>2/25/2016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pPr algn="r" defTabSz="914400">
                <a:buNone/>
              </a:pPr>
              <a:t>20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Rectangle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Rectangle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en-US"/>
              <a:pPr/>
              <a:t>2/25/2016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1295400" y="3888336"/>
            <a:ext cx="5963816" cy="914400"/>
          </a:xfrm>
        </p:spPr>
        <p:txBody>
          <a:bodyPr>
            <a:normAutofit/>
          </a:bodyPr>
          <a:lstStyle/>
          <a:p>
            <a:r>
              <a:rPr lang="es-ES" sz="2800" b="1" noProof="1" smtClean="0"/>
              <a:t>Red de Estaciones Meteorológicas Automatizadas de Sonora</a:t>
            </a:r>
            <a:endParaRPr lang="es-ES" sz="2800" b="1" noProof="1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926" y="1"/>
            <a:ext cx="4019074" cy="6858000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7971281" y="1"/>
            <a:ext cx="18661" cy="6857999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178665" y="0"/>
            <a:ext cx="18661" cy="6857999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Imagen 8" descr="C:\Users\Alex\Desktop\sweb_remas\logo_remas\logo_remas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546" y="2210222"/>
            <a:ext cx="3809524" cy="155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3 Imagen" descr="cesav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1632" y="210451"/>
            <a:ext cx="568591" cy="708244"/>
          </a:xfrm>
          <a:prstGeom prst="rect">
            <a:avLst/>
          </a:prstGeom>
        </p:spPr>
      </p:pic>
      <p:pic>
        <p:nvPicPr>
          <p:cNvPr id="11" name="4 Imagen" descr="Sin título-2.png"/>
          <p:cNvPicPr>
            <a:picLocks noChangeAspect="1"/>
          </p:cNvPicPr>
          <p:nvPr/>
        </p:nvPicPr>
        <p:blipFill>
          <a:blip r:embed="rId5" cstate="print"/>
          <a:srcRect l="12448" t="12772" r="7624" b="10592"/>
          <a:stretch>
            <a:fillRect/>
          </a:stretch>
        </p:blipFill>
        <p:spPr>
          <a:xfrm>
            <a:off x="274602" y="210451"/>
            <a:ext cx="673556" cy="6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/>
          <a:srcRect l="6756"/>
          <a:stretch/>
        </p:blipFill>
        <p:spPr>
          <a:xfrm>
            <a:off x="8963320" y="225413"/>
            <a:ext cx="2998573" cy="64427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7946" r="8070" b="16055"/>
          <a:stretch/>
        </p:blipFill>
        <p:spPr>
          <a:xfrm>
            <a:off x="2586432" y="352413"/>
            <a:ext cx="6090653" cy="2871787"/>
          </a:xfrm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r="4088" b="10114"/>
          <a:stretch/>
        </p:blipFill>
        <p:spPr>
          <a:xfrm>
            <a:off x="2586431" y="3319781"/>
            <a:ext cx="6090653" cy="309136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678672" y="536473"/>
            <a:ext cx="242355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Estación meteorológica </a:t>
            </a:r>
            <a:r>
              <a:rPr lang="es-MX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Adcon</a:t>
            </a:r>
            <a:endParaRPr lang="es-MX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825244" y="3519956"/>
            <a:ext cx="272484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Estación meteorológica Campbell</a:t>
            </a:r>
            <a:endParaRPr lang="es-MX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31413" y="2258073"/>
            <a:ext cx="2328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cs typeface="Times New Roman" panose="02020603050405020304" pitchFamily="18" charset="0"/>
              </a:rPr>
              <a:t>Fotografías y esquema de las estaciones REMAS</a:t>
            </a:r>
            <a:endParaRPr lang="es-MX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037523" y="1848678"/>
            <a:ext cx="8358808" cy="2487268"/>
          </a:xfrm>
        </p:spPr>
        <p:txBody>
          <a:bodyPr>
            <a:normAutofit/>
          </a:bodyPr>
          <a:lstStyle/>
          <a:p>
            <a:r>
              <a:rPr lang="es-ES" noProof="1" smtClean="0"/>
              <a:t>¿Todo esto es realmente de interés para la actividad agrícola?</a:t>
            </a:r>
            <a:endParaRPr lang="es-ES" noProof="1"/>
          </a:p>
        </p:txBody>
      </p:sp>
      <p:pic>
        <p:nvPicPr>
          <p:cNvPr id="1028" name="Picture 4" descr="http://previews.123rf.com/images/artenot/artenot1204/artenot120400820/13429364-agricultor-divertida-caricatura-Foto-de-archi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95" y="4683968"/>
            <a:ext cx="989838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159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/>
          <a:srcRect b="7072"/>
          <a:stretch/>
        </p:blipFill>
        <p:spPr>
          <a:xfrm>
            <a:off x="7067868" y="783374"/>
            <a:ext cx="4968621" cy="43663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1 Título"/>
          <p:cNvSpPr txBox="1">
            <a:spLocks/>
          </p:cNvSpPr>
          <p:nvPr/>
        </p:nvSpPr>
        <p:spPr>
          <a:xfrm>
            <a:off x="7535954" y="5357719"/>
            <a:ext cx="4032448" cy="9656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MX" sz="1600" dirty="0" smtClean="0">
                <a:latin typeface="+mj-lt"/>
                <a:ea typeface="+mj-ea"/>
                <a:cs typeface="+mj-cs"/>
              </a:rPr>
              <a:t>No </a:t>
            </a:r>
            <a:r>
              <a:rPr lang="es-MX" sz="1600" dirty="0">
                <a:latin typeface="+mj-lt"/>
                <a:ea typeface="+mj-ea"/>
                <a:cs typeface="+mj-cs"/>
              </a:rPr>
              <a:t>usar </a:t>
            </a:r>
            <a:r>
              <a:rPr lang="es-MX" sz="1600" dirty="0" smtClean="0">
                <a:latin typeface="+mj-lt"/>
                <a:ea typeface="+mj-ea"/>
                <a:cs typeface="+mj-cs"/>
              </a:rPr>
              <a:t>(</a:t>
            </a:r>
            <a:r>
              <a:rPr lang="es-MX" sz="1600" b="1" dirty="0" smtClean="0">
                <a:latin typeface="+mj-lt"/>
                <a:ea typeface="+mj-ea"/>
                <a:cs typeface="+mj-cs"/>
              </a:rPr>
              <a:t>o no tener</a:t>
            </a:r>
            <a:r>
              <a:rPr lang="es-MX" sz="1600" dirty="0" smtClean="0">
                <a:latin typeface="+mj-lt"/>
                <a:ea typeface="+mj-ea"/>
                <a:cs typeface="+mj-cs"/>
              </a:rPr>
              <a:t>)</a:t>
            </a:r>
            <a:r>
              <a:rPr lang="es-MX" sz="1600" dirty="0">
                <a:latin typeface="+mj-lt"/>
                <a:ea typeface="+mj-ea"/>
                <a:cs typeface="+mj-cs"/>
              </a:rPr>
              <a:t> </a:t>
            </a:r>
            <a:r>
              <a:rPr lang="es-MX" sz="1600" dirty="0" smtClean="0">
                <a:latin typeface="+mj-lt"/>
                <a:ea typeface="+mj-ea"/>
                <a:cs typeface="+mj-cs"/>
              </a:rPr>
              <a:t>la </a:t>
            </a:r>
            <a:r>
              <a:rPr lang="es-MX" sz="1600" dirty="0">
                <a:latin typeface="+mj-lt"/>
                <a:ea typeface="+mj-ea"/>
                <a:cs typeface="+mj-cs"/>
              </a:rPr>
              <a:t>información </a:t>
            </a:r>
            <a:r>
              <a:rPr lang="es-MX" sz="1600" dirty="0" smtClean="0">
                <a:latin typeface="+mj-lt"/>
                <a:ea typeface="+mj-ea"/>
                <a:cs typeface="+mj-cs"/>
              </a:rPr>
              <a:t>climática </a:t>
            </a:r>
            <a:r>
              <a:rPr lang="es-MX" sz="1600" dirty="0">
                <a:latin typeface="+mj-lt"/>
                <a:ea typeface="+mj-ea"/>
                <a:cs typeface="+mj-cs"/>
              </a:rPr>
              <a:t>deja todo en manos del </a:t>
            </a:r>
            <a:r>
              <a:rPr lang="es-MX" sz="1600" dirty="0" smtClean="0">
                <a:latin typeface="+mj-lt"/>
                <a:ea typeface="+mj-ea"/>
                <a:cs typeface="+mj-cs"/>
              </a:rPr>
              <a:t>azar </a:t>
            </a:r>
            <a:r>
              <a:rPr lang="es-MX" sz="1600" dirty="0">
                <a:latin typeface="+mj-lt"/>
                <a:ea typeface="+mj-ea"/>
                <a:cs typeface="+mj-cs"/>
              </a:rPr>
              <a:t>y de la </a:t>
            </a:r>
            <a:r>
              <a:rPr lang="es-MX" sz="1600" dirty="0" smtClean="0">
                <a:latin typeface="+mj-lt"/>
                <a:ea typeface="+mj-ea"/>
                <a:cs typeface="+mj-cs"/>
              </a:rPr>
              <a:t>tradición</a:t>
            </a:r>
            <a:r>
              <a:rPr lang="es-MX" sz="16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78270" y="263479"/>
            <a:ext cx="8089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s-MX" sz="2000" dirty="0"/>
              <a:t>Encabezados como </a:t>
            </a:r>
            <a:r>
              <a:rPr lang="es-MX" sz="2000" dirty="0" smtClean="0"/>
              <a:t>estos </a:t>
            </a:r>
            <a:r>
              <a:rPr lang="es-MX" sz="2000" dirty="0"/>
              <a:t>son más </a:t>
            </a:r>
            <a:r>
              <a:rPr lang="es-MX" sz="2000" dirty="0" smtClean="0"/>
              <a:t>frecuentes </a:t>
            </a:r>
            <a:r>
              <a:rPr lang="es-MX" sz="2000" dirty="0"/>
              <a:t>en revistas </a:t>
            </a:r>
            <a:r>
              <a:rPr lang="es-MX" sz="2000" dirty="0" smtClean="0"/>
              <a:t>y periódicos.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1839" y="1017157"/>
            <a:ext cx="3967734" cy="54204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935" y="2528270"/>
            <a:ext cx="3749040" cy="37204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0" name="Rectángulo 9"/>
          <p:cNvSpPr/>
          <p:nvPr/>
        </p:nvSpPr>
        <p:spPr>
          <a:xfrm>
            <a:off x="426535" y="1024191"/>
            <a:ext cx="2310704" cy="1169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s-MX" sz="1400" dirty="0"/>
              <a:t>Por </a:t>
            </a:r>
            <a:r>
              <a:rPr lang="es-MX" sz="1400" dirty="0" smtClean="0"/>
              <a:t>casos como estos </a:t>
            </a:r>
            <a:r>
              <a:rPr lang="es-MX" sz="1400" dirty="0"/>
              <a:t>a mi como agricultor me interesa saber del </a:t>
            </a:r>
            <a:r>
              <a:rPr lang="es-MX" sz="1400" dirty="0">
                <a:solidFill>
                  <a:schemeClr val="accent5">
                    <a:lumMod val="50000"/>
                  </a:schemeClr>
                </a:solidFill>
              </a:rPr>
              <a:t>clima</a:t>
            </a:r>
            <a:r>
              <a:rPr lang="es-MX" sz="1400" dirty="0"/>
              <a:t> y del </a:t>
            </a:r>
            <a:r>
              <a:rPr lang="es-MX" sz="1400" dirty="0">
                <a:solidFill>
                  <a:schemeClr val="accent5">
                    <a:lumMod val="50000"/>
                  </a:schemeClr>
                </a:solidFill>
              </a:rPr>
              <a:t>tiempo</a:t>
            </a:r>
            <a:r>
              <a:rPr lang="es-MX" sz="1400" dirty="0"/>
              <a:t> (que no son lo mismo).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960055" y="4965895"/>
            <a:ext cx="2482948" cy="1626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7418363" y="4471181"/>
            <a:ext cx="4532142" cy="150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250701" y="5840547"/>
            <a:ext cx="2343412" cy="1626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8932041" y="4954902"/>
            <a:ext cx="301846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00" dirty="0"/>
              <a:t>http://www.elvigia.net/el-valle/2015/5/24/2015-rendimiento-trigo-198581.html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1107" y="3542734"/>
            <a:ext cx="391069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00" dirty="0"/>
              <a:t>http://noticieros.televisa.com/mexico-estados/1501/heladas-danan-mas-7-200-hectareas-cultivadas-sonora/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100134" y="1770523"/>
            <a:ext cx="3967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00" dirty="0"/>
              <a:t>http://www.elimparcial.com/EdicionEnlinea/Notas/Obregon/31122015/1040200-Resienten-productores-danos-por-heladas-en-el-Valle-del-Mayo.html</a:t>
            </a:r>
          </a:p>
        </p:txBody>
      </p:sp>
    </p:spTree>
    <p:extLst>
      <p:ext uri="{BB962C8B-B14F-4D97-AF65-F5344CB8AC3E}">
        <p14:creationId xmlns:p14="http://schemas.microsoft.com/office/powerpoint/2010/main" val="15841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76061" y="247769"/>
            <a:ext cx="6168886" cy="566936"/>
          </a:xfrm>
        </p:spPr>
        <p:txBody>
          <a:bodyPr>
            <a:normAutofit/>
          </a:bodyPr>
          <a:lstStyle/>
          <a:p>
            <a:r>
              <a:rPr lang="es-MX" sz="2800" dirty="0" smtClean="0"/>
              <a:t>Tiempo Atmosférico y Clima</a:t>
            </a:r>
            <a:endParaRPr lang="es-ES" sz="2800" dirty="0"/>
          </a:p>
        </p:txBody>
      </p:sp>
      <p:grpSp>
        <p:nvGrpSpPr>
          <p:cNvPr id="18" name="17 Grupo"/>
          <p:cNvGrpSpPr/>
          <p:nvPr/>
        </p:nvGrpSpPr>
        <p:grpSpPr>
          <a:xfrm>
            <a:off x="1773091" y="970590"/>
            <a:ext cx="3960440" cy="5517232"/>
            <a:chOff x="611560" y="1340768"/>
            <a:chExt cx="3024336" cy="5517232"/>
          </a:xfrm>
        </p:grpSpPr>
        <p:sp>
          <p:nvSpPr>
            <p:cNvPr id="6" name="5 Rectángulo"/>
            <p:cNvSpPr/>
            <p:nvPr/>
          </p:nvSpPr>
          <p:spPr>
            <a:xfrm>
              <a:off x="611560" y="1340768"/>
              <a:ext cx="3024336" cy="1368152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/>
                <a:t>TIEMPO ATMOSFÉRICO</a:t>
              </a:r>
            </a:p>
            <a:p>
              <a:pPr algn="ctr"/>
              <a:r>
                <a:rPr lang="es-MX" sz="2000" dirty="0"/>
                <a:t>Condiciones atmosféricas en un sitio determinado, en un momento particular</a:t>
              </a:r>
              <a:endParaRPr lang="es-ES" sz="2000" dirty="0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611560" y="3429000"/>
              <a:ext cx="3024336" cy="576064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/>
                <a:t>METEOROLOGÍA</a:t>
              </a:r>
              <a:endParaRPr lang="es-ES" sz="2000" dirty="0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11560" y="4653136"/>
              <a:ext cx="3024336" cy="792088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/>
                <a:t>MÉTODO DE ANÁLISIS</a:t>
              </a:r>
            </a:p>
            <a:p>
              <a:pPr algn="ctr"/>
              <a:r>
                <a:rPr lang="es-MX" sz="2000" dirty="0"/>
                <a:t>Modelos - Pronósticos</a:t>
              </a:r>
              <a:endParaRPr lang="es-ES" sz="2000" dirty="0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611560" y="5949280"/>
              <a:ext cx="3024336" cy="908720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/>
                <a:t>TOMA DE DECISIONES</a:t>
              </a:r>
            </a:p>
            <a:p>
              <a:pPr algn="ctr"/>
              <a:r>
                <a:rPr lang="es-MX" sz="2000" dirty="0"/>
                <a:t>Tácticas - Operativas en </a:t>
              </a:r>
              <a:r>
                <a:rPr lang="es-MX" sz="2000" b="1" dirty="0"/>
                <a:t>tiempo real</a:t>
              </a:r>
              <a:endParaRPr lang="es-ES" sz="2000" b="1" dirty="0"/>
            </a:p>
          </p:txBody>
        </p:sp>
        <p:cxnSp>
          <p:nvCxnSpPr>
            <p:cNvPr id="12" name="11 Conector recto de flecha"/>
            <p:cNvCxnSpPr>
              <a:stCxn id="6" idx="2"/>
              <a:endCxn id="7" idx="0"/>
            </p:cNvCxnSpPr>
            <p:nvPr/>
          </p:nvCxnSpPr>
          <p:spPr>
            <a:xfrm>
              <a:off x="2123728" y="2708920"/>
              <a:ext cx="0" cy="720080"/>
            </a:xfrm>
            <a:prstGeom prst="straightConnector1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headEnd w="lg" len="med"/>
              <a:tailEnd type="arrow"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>
              <a:stCxn id="7" idx="2"/>
              <a:endCxn id="8" idx="0"/>
            </p:cNvCxnSpPr>
            <p:nvPr/>
          </p:nvCxnSpPr>
          <p:spPr>
            <a:xfrm>
              <a:off x="2123728" y="4005064"/>
              <a:ext cx="0" cy="648072"/>
            </a:xfrm>
            <a:prstGeom prst="straightConnector1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headEnd w="lg" len="med"/>
              <a:tailEnd type="arrow"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 de flecha"/>
            <p:cNvCxnSpPr>
              <a:stCxn id="8" idx="2"/>
              <a:endCxn id="9" idx="0"/>
            </p:cNvCxnSpPr>
            <p:nvPr/>
          </p:nvCxnSpPr>
          <p:spPr>
            <a:xfrm>
              <a:off x="2123728" y="5445224"/>
              <a:ext cx="0" cy="504056"/>
            </a:xfrm>
            <a:prstGeom prst="straightConnector1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headEnd w="lg" len="med"/>
              <a:tailEnd type="arrow"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18 Grupo"/>
          <p:cNvGrpSpPr/>
          <p:nvPr/>
        </p:nvGrpSpPr>
        <p:grpSpPr>
          <a:xfrm>
            <a:off x="6247214" y="970590"/>
            <a:ext cx="4104456" cy="5517232"/>
            <a:chOff x="611560" y="1340768"/>
            <a:chExt cx="3024336" cy="5517232"/>
          </a:xfrm>
        </p:grpSpPr>
        <p:sp>
          <p:nvSpPr>
            <p:cNvPr id="20" name="19 Rectángulo"/>
            <p:cNvSpPr/>
            <p:nvPr/>
          </p:nvSpPr>
          <p:spPr>
            <a:xfrm>
              <a:off x="611560" y="1340768"/>
              <a:ext cx="3024336" cy="1368152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/>
                <a:t>CLIMA</a:t>
              </a:r>
            </a:p>
            <a:p>
              <a:pPr algn="ctr"/>
              <a:r>
                <a:rPr lang="es-MX" sz="2000" dirty="0"/>
                <a:t>Incluye tanto las condiciones atmosféricas promedio como la variabilidad en una región</a:t>
              </a:r>
              <a:endParaRPr lang="es-ES" sz="2000" dirty="0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611560" y="3429000"/>
              <a:ext cx="3024336" cy="576064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/>
                <a:t>CLIMATOLOGÍA</a:t>
              </a:r>
              <a:endParaRPr lang="es-ES" sz="2000" dirty="0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611560" y="4653136"/>
              <a:ext cx="3024336" cy="792088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/>
                <a:t>MÉTODO DE ANÁLISIS</a:t>
              </a:r>
            </a:p>
            <a:p>
              <a:pPr algn="ctr"/>
              <a:r>
                <a:rPr lang="es-MX" sz="2000" dirty="0"/>
                <a:t>Estadística-Modelos dinámicos</a:t>
              </a:r>
              <a:endParaRPr lang="es-ES" sz="2000" dirty="0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611560" y="6021288"/>
              <a:ext cx="3024336" cy="836712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/>
                <a:t>TOMA DE DECISIONES</a:t>
              </a:r>
            </a:p>
            <a:p>
              <a:pPr algn="ctr"/>
              <a:r>
                <a:rPr lang="es-MX" sz="2000" dirty="0"/>
                <a:t>Estratégicas  -  Planificación a </a:t>
              </a:r>
              <a:r>
                <a:rPr lang="es-MX" sz="2000" b="1" dirty="0"/>
                <a:t>largo plazo</a:t>
              </a:r>
              <a:endParaRPr lang="es-ES" sz="2000" b="1" dirty="0"/>
            </a:p>
          </p:txBody>
        </p:sp>
        <p:cxnSp>
          <p:nvCxnSpPr>
            <p:cNvPr id="24" name="23 Conector recto de flecha"/>
            <p:cNvCxnSpPr>
              <a:stCxn id="20" idx="2"/>
              <a:endCxn id="21" idx="0"/>
            </p:cNvCxnSpPr>
            <p:nvPr/>
          </p:nvCxnSpPr>
          <p:spPr>
            <a:xfrm>
              <a:off x="2123728" y="2708920"/>
              <a:ext cx="0" cy="720080"/>
            </a:xfrm>
            <a:prstGeom prst="straightConnector1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headEnd w="lg" len="med"/>
              <a:tailEnd type="arrow"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>
              <a:stCxn id="21" idx="2"/>
              <a:endCxn id="22" idx="0"/>
            </p:cNvCxnSpPr>
            <p:nvPr/>
          </p:nvCxnSpPr>
          <p:spPr>
            <a:xfrm>
              <a:off x="2123728" y="4005064"/>
              <a:ext cx="0" cy="648072"/>
            </a:xfrm>
            <a:prstGeom prst="straightConnector1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headEnd w="lg" len="med"/>
              <a:tailEnd type="arrow"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 de flecha"/>
            <p:cNvCxnSpPr>
              <a:stCxn id="22" idx="2"/>
              <a:endCxn id="23" idx="0"/>
            </p:cNvCxnSpPr>
            <p:nvPr/>
          </p:nvCxnSpPr>
          <p:spPr>
            <a:xfrm>
              <a:off x="2123728" y="5445224"/>
              <a:ext cx="0" cy="576064"/>
            </a:xfrm>
            <a:prstGeom prst="straightConnector1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  <a:headEnd w="lg" len="med"/>
              <a:tailEnd type="arrow"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Abrir llave 2"/>
          <p:cNvSpPr/>
          <p:nvPr/>
        </p:nvSpPr>
        <p:spPr>
          <a:xfrm>
            <a:off x="1212572" y="735497"/>
            <a:ext cx="447261" cy="585414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errar llave 3"/>
          <p:cNvSpPr/>
          <p:nvPr/>
        </p:nvSpPr>
        <p:spPr>
          <a:xfrm>
            <a:off x="10553191" y="804766"/>
            <a:ext cx="449423" cy="57749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-18113" y="3247072"/>
            <a:ext cx="1371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/>
              <a:t>Corto y mediano plazo</a:t>
            </a:r>
            <a:endParaRPr lang="es-MX" sz="16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10956234" y="3276737"/>
            <a:ext cx="1089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/>
              <a:t>Largo plazo (décadas)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40103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achingtobe.es/wp-content/uploads/2013/03/Coaching_puente_hacia_tu_objeti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" y="2174875"/>
            <a:ext cx="4828032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23849" y="539877"/>
            <a:ext cx="5139309" cy="1003173"/>
          </a:xfrm>
        </p:spPr>
        <p:txBody>
          <a:bodyPr/>
          <a:lstStyle/>
          <a:p>
            <a:r>
              <a:rPr lang="es-ES" noProof="1" smtClean="0"/>
              <a:t>Aplicaciones</a:t>
            </a:r>
            <a:endParaRPr lang="es-ES" noProof="1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8000" y="2174875"/>
            <a:ext cx="6063234" cy="40606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10" name="Grupo 9"/>
          <p:cNvGrpSpPr/>
          <p:nvPr/>
        </p:nvGrpSpPr>
        <p:grpSpPr>
          <a:xfrm>
            <a:off x="556321" y="4655806"/>
            <a:ext cx="2540458" cy="1706767"/>
            <a:chOff x="1263726" y="4005890"/>
            <a:chExt cx="2540458" cy="1706767"/>
          </a:xfrm>
        </p:grpSpPr>
        <p:pic>
          <p:nvPicPr>
            <p:cNvPr id="5" name="Imagen 4" descr="C:\Users\Alex\Desktop\sweb_remas\logo_remas\logo_remas5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047" y="4005890"/>
              <a:ext cx="2222222" cy="906667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sp>
          <p:nvSpPr>
            <p:cNvPr id="3" name="Elipse 2"/>
            <p:cNvSpPr/>
            <p:nvPr/>
          </p:nvSpPr>
          <p:spPr>
            <a:xfrm>
              <a:off x="1263726" y="4912557"/>
              <a:ext cx="904875" cy="8001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Elipse 7"/>
            <p:cNvSpPr/>
            <p:nvPr/>
          </p:nvSpPr>
          <p:spPr>
            <a:xfrm>
              <a:off x="2899309" y="4912557"/>
              <a:ext cx="904875" cy="8001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Elipse 3"/>
            <p:cNvSpPr/>
            <p:nvPr/>
          </p:nvSpPr>
          <p:spPr>
            <a:xfrm>
              <a:off x="1473686" y="5092700"/>
              <a:ext cx="484953" cy="431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Elipse 8"/>
            <p:cNvSpPr/>
            <p:nvPr/>
          </p:nvSpPr>
          <p:spPr>
            <a:xfrm>
              <a:off x="3109269" y="5092700"/>
              <a:ext cx="484953" cy="431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8438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809" y="459831"/>
            <a:ext cx="3568810" cy="646044"/>
          </a:xfrm>
        </p:spPr>
        <p:txBody>
          <a:bodyPr>
            <a:normAutofit/>
          </a:bodyPr>
          <a:lstStyle/>
          <a:p>
            <a:r>
              <a:rPr lang="es-MX" dirty="0" smtClean="0"/>
              <a:t>Derivados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736624" y="3295300"/>
            <a:ext cx="1712015" cy="45292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MX" sz="2400" b="1" dirty="0" smtClean="0"/>
              <a:t>Horas frío</a:t>
            </a:r>
          </a:p>
          <a:p>
            <a:pPr marL="45720" indent="0">
              <a:buNone/>
            </a:pPr>
            <a:endParaRPr lang="es-MX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8659" y="335649"/>
            <a:ext cx="72771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89809" y="459831"/>
            <a:ext cx="3568810" cy="646044"/>
          </a:xfrm>
        </p:spPr>
        <p:txBody>
          <a:bodyPr>
            <a:normAutofit/>
          </a:bodyPr>
          <a:lstStyle/>
          <a:p>
            <a:r>
              <a:rPr lang="es-MX" dirty="0" smtClean="0"/>
              <a:t>Derivados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/>
          <a:srcRect t="1194" r="790"/>
          <a:stretch/>
        </p:blipFill>
        <p:spPr>
          <a:xfrm>
            <a:off x="2465065" y="1307813"/>
            <a:ext cx="9393054" cy="4903272"/>
          </a:xfrm>
          <a:prstGeom prst="rect">
            <a:avLst/>
          </a:prstGeom>
        </p:spPr>
      </p:pic>
      <p:sp>
        <p:nvSpPr>
          <p:cNvPr id="7" name="Marcador de contenido 3"/>
          <p:cNvSpPr>
            <a:spLocks noGrp="1"/>
          </p:cNvSpPr>
          <p:nvPr>
            <p:ph sz="half" idx="2"/>
          </p:nvPr>
        </p:nvSpPr>
        <p:spPr>
          <a:xfrm>
            <a:off x="123825" y="3184506"/>
            <a:ext cx="2303140" cy="38624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s-MX" sz="2400" b="1" dirty="0" smtClean="0"/>
              <a:t>Unidades calor</a:t>
            </a:r>
          </a:p>
          <a:p>
            <a:pPr marL="45720" indent="0">
              <a:buNone/>
            </a:pP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5435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1120" y="398670"/>
            <a:ext cx="3807350" cy="667114"/>
          </a:xfrm>
        </p:spPr>
        <p:txBody>
          <a:bodyPr/>
          <a:lstStyle/>
          <a:p>
            <a:r>
              <a:rPr lang="es-MX" dirty="0" smtClean="0"/>
              <a:t>Derivados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9745" y="1665445"/>
            <a:ext cx="9953625" cy="493395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1445" y="1227709"/>
            <a:ext cx="2701373" cy="437736"/>
          </a:xfrm>
        </p:spPr>
        <p:txBody>
          <a:bodyPr/>
          <a:lstStyle/>
          <a:p>
            <a:pPr marL="45720" indent="0">
              <a:buNone/>
            </a:pPr>
            <a:r>
              <a:rPr lang="es-MX" b="1" dirty="0" smtClean="0"/>
              <a:t>Evapotranspiración</a:t>
            </a:r>
          </a:p>
          <a:p>
            <a:pPr marL="45720" indent="0">
              <a:buNone/>
            </a:pP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2776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1120" y="256209"/>
            <a:ext cx="9509760" cy="936575"/>
          </a:xfrm>
        </p:spPr>
        <p:txBody>
          <a:bodyPr>
            <a:noAutofit/>
          </a:bodyPr>
          <a:lstStyle/>
          <a:p>
            <a:r>
              <a:rPr lang="es-MX" sz="3000" dirty="0" smtClean="0"/>
              <a:t>Consulta de datos meteorológicos</a:t>
            </a:r>
            <a:br>
              <a:rPr lang="es-MX" sz="3000" dirty="0" smtClean="0"/>
            </a:br>
            <a:r>
              <a:rPr lang="es-MX" sz="3000" dirty="0" smtClean="0"/>
              <a:t>Ejemplo: temperatura mínima</a:t>
            </a:r>
            <a:endParaRPr lang="es-MX" sz="3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3505" y="1271587"/>
            <a:ext cx="947737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1120" y="205409"/>
            <a:ext cx="2485445" cy="616226"/>
          </a:xfrm>
        </p:spPr>
        <p:txBody>
          <a:bodyPr/>
          <a:lstStyle/>
          <a:p>
            <a:r>
              <a:rPr lang="es-MX" dirty="0" smtClean="0"/>
              <a:t>Prevención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3045" y="820539"/>
            <a:ext cx="4040791" cy="5885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998" r="1373" b="3198"/>
          <a:stretch/>
        </p:blipFill>
        <p:spPr>
          <a:xfrm>
            <a:off x="6315075" y="820539"/>
            <a:ext cx="4191000" cy="58850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998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3798" y="246130"/>
            <a:ext cx="9509760" cy="708297"/>
          </a:xfrm>
        </p:spPr>
        <p:txBody>
          <a:bodyPr/>
          <a:lstStyle/>
          <a:p>
            <a:r>
              <a:rPr lang="es-MX" dirty="0" smtClean="0"/>
              <a:t>Antes de REMAS…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765111" y="1167159"/>
            <a:ext cx="102916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 red </a:t>
            </a:r>
            <a:r>
              <a:rPr lang="es-ES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Agroson</a:t>
            </a:r>
            <a:r>
              <a:rPr lang="es-ES" sz="1400" dirty="0">
                <a:solidFill>
                  <a:schemeClr val="accent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era una de las fuentes de datos meteorológicos más importante de Sonora, sin embargo en </a:t>
            </a:r>
            <a:r>
              <a:rPr lang="es-E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un diagnóstico </a:t>
            </a:r>
            <a:r>
              <a:rPr lang="es-ES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que </a:t>
            </a:r>
            <a:r>
              <a:rPr lang="es-E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 llevó a cabo en el 2011, </a:t>
            </a:r>
            <a:r>
              <a:rPr lang="es-ES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resaltaron las </a:t>
            </a:r>
            <a:r>
              <a:rPr lang="es-ES" sz="1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malas condiciones de operación de la red. </a:t>
            </a:r>
            <a:r>
              <a:rPr lang="es-ES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endParaRPr lang="es-ES" sz="14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En un recorrido que se hizo por algunas zonas de los Valles del Mayo y del Yaqui se vieron algunos ejemplos de las condiciones de descuido y abandono.</a:t>
            </a:r>
            <a:endParaRPr lang="es-ES" sz="14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2" y="2678707"/>
            <a:ext cx="2783586" cy="17781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7658" y="2678707"/>
            <a:ext cx="3145631" cy="17781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21069" y="2670247"/>
            <a:ext cx="3271838" cy="177098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/>
          <a:srcRect l="7538"/>
          <a:stretch/>
        </p:blipFill>
        <p:spPr>
          <a:xfrm>
            <a:off x="5933289" y="2670247"/>
            <a:ext cx="2987780" cy="177098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65110" y="4783227"/>
            <a:ext cx="102916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ES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Si no se tomaban acciones en cuanto al mantenimiento la red, ésta quedaría obsoleta en el corto plazo. Es por ello que la SAGARHPA se dio a la tarea de gestionar los recursos para implementar </a:t>
            </a:r>
            <a:r>
              <a:rPr lang="es-ES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 </a:t>
            </a:r>
            <a:r>
              <a:rPr lang="es-ES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red de estaciones meteorológicas para atender la </a:t>
            </a:r>
            <a:r>
              <a:rPr lang="es-ES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demanda </a:t>
            </a:r>
            <a:r>
              <a:rPr lang="es-ES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en las regiones agrícola en todo el Estado. 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endParaRPr lang="es-ES" sz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ES" sz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El CESAVE cuenta con la infraestructura y el personal para el sostenimiento de la red y fue así como a partir de octubre de 2014 las estaciones quedaron bajo la responsabilidad del CESAVE y se le otorgó el nombre </a:t>
            </a:r>
            <a:r>
              <a:rPr lang="es-ES" sz="1400" b="1" dirty="0">
                <a:solidFill>
                  <a:srgbClr val="FF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REMAS</a:t>
            </a:r>
            <a:r>
              <a:rPr lang="es-ES" sz="1400" dirty="0">
                <a:solidFill>
                  <a:srgbClr val="FF66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MX" sz="1400" dirty="0">
              <a:solidFill>
                <a:srgbClr val="FF66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94476" y="199446"/>
            <a:ext cx="7167232" cy="6850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Proporcionar reportes meteorológicos a los productores para seguros ante eventos extremos.</a:t>
            </a:r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76" y="1197265"/>
            <a:ext cx="4907280" cy="25938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476" y="3829320"/>
            <a:ext cx="5080655" cy="28775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6300" y="1751801"/>
            <a:ext cx="2629472" cy="35673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19903" y="806116"/>
            <a:ext cx="4470940" cy="5652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031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24490" y="308853"/>
            <a:ext cx="8498205" cy="475234"/>
          </a:xfrm>
        </p:spPr>
        <p:txBody>
          <a:bodyPr>
            <a:normAutofit/>
          </a:bodyPr>
          <a:lstStyle/>
          <a:p>
            <a:r>
              <a:rPr lang="es-MX" sz="2400" dirty="0" smtClean="0"/>
              <a:t>Colaboraciones con protección civil y de carácter científico.</a:t>
            </a:r>
            <a:endParaRPr lang="es-MX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388" y="930002"/>
            <a:ext cx="5760720" cy="52120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00754" y="4324286"/>
            <a:ext cx="400779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Debido a la cobertura de la REMAS protección civil solicitó datos de la REMAS del evento de bajas temperaturas de los días 27 y 28 de diciembre.</a:t>
            </a:r>
            <a:endParaRPr lang="es-MX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512185" y="1180115"/>
            <a:ext cx="422180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dirty="0" smtClean="0"/>
              <a:t>Protección civil sigue mencionando algunos registros de la REMAS en sus reportes televisivos.</a:t>
            </a:r>
            <a:endParaRPr lang="es-MX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8450173" y="4192622"/>
            <a:ext cx="3478369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Además el grupo </a:t>
            </a:r>
            <a:r>
              <a:rPr lang="es-MX" sz="1600" dirty="0" err="1" smtClean="0"/>
              <a:t>REDESClim</a:t>
            </a:r>
            <a:r>
              <a:rPr lang="es-MX" sz="1600" dirty="0" smtClean="0"/>
              <a:t> de </a:t>
            </a:r>
            <a:r>
              <a:rPr lang="es-MX" sz="1600" dirty="0" err="1" smtClean="0"/>
              <a:t>Conacyt</a:t>
            </a:r>
            <a:r>
              <a:rPr lang="es-MX" sz="1600" dirty="0" smtClean="0"/>
              <a:t> esta interesado en colocar estaciones que se integren a la REMAS en la zona del Pinacate.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4454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18400" y="839764"/>
            <a:ext cx="9155819" cy="84236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Algunos beneficios que REMAS puede ofrecer son: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18401" y="1976586"/>
            <a:ext cx="9155819" cy="25114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MX" dirty="0" smtClean="0"/>
              <a:t>Asegurar la eficacia de la planificación de cultivos.</a:t>
            </a:r>
          </a:p>
          <a:p>
            <a:pPr algn="just"/>
            <a:r>
              <a:rPr lang="es-MX" dirty="0" smtClean="0"/>
              <a:t>Minimizar riesgos ante eventos climáticos y meteorológicos (Prevención y atención del desastre).</a:t>
            </a:r>
          </a:p>
          <a:p>
            <a:pPr algn="just"/>
            <a:r>
              <a:rPr lang="es-MX" dirty="0" smtClean="0"/>
              <a:t>Maximizar la cantidad y calidad de las cosechas.</a:t>
            </a:r>
          </a:p>
          <a:p>
            <a:pPr algn="just"/>
            <a:r>
              <a:rPr lang="es-MX" dirty="0" smtClean="0"/>
              <a:t>Reducción de costos.</a:t>
            </a:r>
            <a:endParaRPr lang="es-ES" dirty="0"/>
          </a:p>
        </p:txBody>
      </p:sp>
      <p:pic>
        <p:nvPicPr>
          <p:cNvPr id="2050" name="Picture 2" descr="http://previews.123rf.com/images/artenot/artenot1204/artenot120400758/13429311-agricultor-divertida-caricatura-Foto-de-archi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6" y="839764"/>
            <a:ext cx="824865" cy="825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Rectángulo 3"/>
          <p:cNvSpPr/>
          <p:nvPr/>
        </p:nvSpPr>
        <p:spPr>
          <a:xfrm>
            <a:off x="2819709" y="4898767"/>
            <a:ext cx="65532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 smtClean="0"/>
              <a:t>Sonora se </a:t>
            </a:r>
            <a:r>
              <a:rPr lang="es-MX" b="1" dirty="0"/>
              <a:t>distingue por estar a la vanguardia en el uso de tecnologías de la información aplicadas a la </a:t>
            </a:r>
            <a:r>
              <a:rPr lang="es-MX" b="1" dirty="0" err="1" smtClean="0"/>
              <a:t>fitosanidad</a:t>
            </a:r>
            <a:r>
              <a:rPr lang="es-MX" b="1" dirty="0" smtClean="0"/>
              <a:t>. REMAS es un ejemplo de dichas aplicaciones.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7299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777735" y="1162878"/>
            <a:ext cx="8478079" cy="1781589"/>
          </a:xfrm>
        </p:spPr>
        <p:txBody>
          <a:bodyPr>
            <a:normAutofit/>
          </a:bodyPr>
          <a:lstStyle/>
          <a:p>
            <a:r>
              <a:rPr lang="es-ES" noProof="1" smtClean="0"/>
              <a:t>¿Y dónde puedo consultar esta valiosa información?</a:t>
            </a:r>
            <a:endParaRPr lang="es-ES" noProof="1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525100" y="3518490"/>
            <a:ext cx="8983347" cy="1118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www.siafeson.com/remas/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514490" y="5402997"/>
            <a:ext cx="9159402" cy="606287"/>
            <a:chOff x="308463" y="5726847"/>
            <a:chExt cx="9159402" cy="606287"/>
          </a:xfrm>
        </p:grpSpPr>
        <p:sp>
          <p:nvSpPr>
            <p:cNvPr id="4" name="Título 1"/>
            <p:cNvSpPr txBox="1">
              <a:spLocks/>
            </p:cNvSpPr>
            <p:nvPr/>
          </p:nvSpPr>
          <p:spPr>
            <a:xfrm>
              <a:off x="308463" y="5726847"/>
              <a:ext cx="8826286" cy="60628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45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noProof="1" smtClean="0"/>
                <a:t>Véamos algunas de las cosas que se oferecen en el sitio web  </a:t>
              </a:r>
              <a:endParaRPr lang="es-ES" noProof="1"/>
            </a:p>
          </p:txBody>
        </p:sp>
        <p:sp>
          <p:nvSpPr>
            <p:cNvPr id="3" name="Cara sonriente 2"/>
            <p:cNvSpPr/>
            <p:nvPr/>
          </p:nvSpPr>
          <p:spPr>
            <a:xfrm>
              <a:off x="8943990" y="5857549"/>
              <a:ext cx="523875" cy="457200"/>
            </a:xfrm>
            <a:prstGeom prst="smileyFac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0831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/>
          <a:srcRect b="1503"/>
          <a:stretch/>
        </p:blipFill>
        <p:spPr>
          <a:xfrm>
            <a:off x="2776536" y="104776"/>
            <a:ext cx="9215438" cy="66198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1917" y="209551"/>
            <a:ext cx="46101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Práctica consulta de las condiciones meteorológicas de la última hora o del día, todo mostrado sobre un mapa.</a:t>
            </a:r>
            <a:endParaRPr lang="es-MX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4692" y="3874752"/>
            <a:ext cx="2352675" cy="27051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54805" y="1019384"/>
            <a:ext cx="2219324" cy="14927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300" b="1" dirty="0" smtClean="0"/>
              <a:t>Podemos consultar: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300" dirty="0" smtClean="0"/>
              <a:t>Temperatura promedio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300" dirty="0" smtClean="0"/>
              <a:t>Temperatura máxima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300" dirty="0" smtClean="0"/>
              <a:t>Temperatura mínima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300" dirty="0" smtClean="0"/>
              <a:t>Precipitación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300" dirty="0" smtClean="0"/>
              <a:t>Humedad relativa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300" dirty="0" smtClean="0"/>
              <a:t>Heladas.</a:t>
            </a:r>
            <a:endParaRPr lang="es-MX" sz="1300" dirty="0"/>
          </a:p>
        </p:txBody>
      </p:sp>
      <p:sp>
        <p:nvSpPr>
          <p:cNvPr id="10" name="Rectángulo 9"/>
          <p:cNvSpPr/>
          <p:nvPr/>
        </p:nvSpPr>
        <p:spPr>
          <a:xfrm>
            <a:off x="10334625" y="600076"/>
            <a:ext cx="1533525" cy="4955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2583654" y="1143209"/>
            <a:ext cx="4071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6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1825" y="97918"/>
            <a:ext cx="8823770" cy="663949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814442" y="4680564"/>
            <a:ext cx="2250040" cy="14832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Las estaciones se identifican por dos colores: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Las estaciones REMAS se muestran en azul fuerte.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s-MX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Las estaciones </a:t>
            </a:r>
            <a:r>
              <a:rPr lang="es-MX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Agroson</a:t>
            </a:r>
            <a:r>
              <a:rPr lang="es-MX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se muestran en azul cielo.</a:t>
            </a:r>
            <a:endParaRPr lang="es-MX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0037" y="3714750"/>
            <a:ext cx="2352675" cy="26384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8714" y="744610"/>
            <a:ext cx="2984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Quiero consultar los datos de mi predio</a:t>
            </a:r>
          </a:p>
          <a:p>
            <a:pPr algn="ctr"/>
            <a:r>
              <a:rPr lang="es-MX" sz="2400" dirty="0" smtClean="0"/>
              <a:t>¿Qué hago?</a:t>
            </a:r>
            <a:endParaRPr lang="es-MX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043021" y="3186833"/>
            <a:ext cx="248670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Al dar clic sobre una estación aparecerá una ventana como esta.</a:t>
            </a:r>
            <a:endParaRPr lang="es-MX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18714" y="2854889"/>
            <a:ext cx="2984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400" dirty="0"/>
          </a:p>
          <a:p>
            <a:pPr algn="just"/>
            <a:r>
              <a:rPr lang="es-MX" sz="1400" dirty="0" smtClean="0"/>
              <a:t>Utilice el mapa para ubicar la estación de su predio o en su defecto la más cercana. Haga clic sobre el punto para ver el nombre de la estación y listo.</a:t>
            </a:r>
          </a:p>
          <a:p>
            <a:pPr algn="just"/>
            <a:endParaRPr lang="es-MX" sz="1400" dirty="0"/>
          </a:p>
          <a:p>
            <a:pPr algn="just"/>
            <a:r>
              <a:rPr lang="es-MX" sz="1400" dirty="0" smtClean="0"/>
              <a:t>Consulte los datos de esa estación en nuestras diferentes secciones.</a:t>
            </a:r>
            <a:endParaRPr lang="es-MX" sz="1400" dirty="0"/>
          </a:p>
        </p:txBody>
      </p:sp>
      <p:sp>
        <p:nvSpPr>
          <p:cNvPr id="7" name="Rectángulo 6"/>
          <p:cNvSpPr/>
          <p:nvPr/>
        </p:nvSpPr>
        <p:spPr>
          <a:xfrm>
            <a:off x="118715" y="2215248"/>
            <a:ext cx="298422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/>
              <a:t>Esta </a:t>
            </a:r>
            <a:r>
              <a:rPr lang="es-MX" dirty="0"/>
              <a:t>es la sección </a:t>
            </a:r>
            <a:r>
              <a:rPr lang="es-MX" dirty="0" smtClean="0"/>
              <a:t>correcta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17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0207" y="1675087"/>
            <a:ext cx="254441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boletín se envía por correo electrónico a más de </a:t>
            </a:r>
            <a:r>
              <a:rPr lang="es-MX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personas y es publicado en el sitio web del REMAS y del CESAVE. </a:t>
            </a:r>
            <a:endParaRPr lang="es-MX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l="1031"/>
          <a:stretch/>
        </p:blipFill>
        <p:spPr>
          <a:xfrm>
            <a:off x="2976664" y="161926"/>
            <a:ext cx="9118205" cy="647338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0207" y="3893978"/>
            <a:ext cx="2544418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Cualquier persona que lo solicite puede recibirlo proporcionando una dirección de correo electrónico.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4487" y="3093313"/>
            <a:ext cx="2714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Y usted </a:t>
            </a:r>
          </a:p>
          <a:p>
            <a:r>
              <a:rPr lang="es-MX" sz="2000" b="1" dirty="0" smtClean="0"/>
              <a:t>¿ya recibe el boletín?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9345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734" y="1307734"/>
            <a:ext cx="3760470" cy="5320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7997" y="1291324"/>
            <a:ext cx="3782568" cy="53629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7508" y="1199094"/>
            <a:ext cx="3400425" cy="4543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ítulo 1"/>
          <p:cNvSpPr txBox="1">
            <a:spLocks/>
          </p:cNvSpPr>
          <p:nvPr/>
        </p:nvSpPr>
        <p:spPr>
          <a:xfrm>
            <a:off x="146076" y="341215"/>
            <a:ext cx="11907657" cy="351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800" noProof="1" smtClean="0"/>
              <a:t>El boletín no solo contiene las tablas de pronóstico…</a:t>
            </a:r>
            <a:endParaRPr lang="es-ES" sz="1800" noProof="1"/>
          </a:p>
        </p:txBody>
      </p:sp>
      <p:sp>
        <p:nvSpPr>
          <p:cNvPr id="8" name="CuadroTexto 7"/>
          <p:cNvSpPr txBox="1"/>
          <p:nvPr/>
        </p:nvSpPr>
        <p:spPr>
          <a:xfrm>
            <a:off x="4386721" y="905342"/>
            <a:ext cx="2247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Mapas</a:t>
            </a:r>
            <a:endParaRPr lang="es-MX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98476" y="904438"/>
            <a:ext cx="2247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Reportes</a:t>
            </a:r>
            <a:endParaRPr lang="es-MX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8367507" y="641508"/>
            <a:ext cx="3400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C</a:t>
            </a:r>
            <a:r>
              <a:rPr lang="es-MX" sz="1600" dirty="0" smtClean="0"/>
              <a:t>ondiciones favorables para roya del trigo</a:t>
            </a:r>
            <a:endParaRPr lang="es-MX" sz="1600" dirty="0"/>
          </a:p>
        </p:txBody>
      </p:sp>
      <p:sp>
        <p:nvSpPr>
          <p:cNvPr id="11" name="Rectángulo 10"/>
          <p:cNvSpPr/>
          <p:nvPr/>
        </p:nvSpPr>
        <p:spPr>
          <a:xfrm>
            <a:off x="8367507" y="6378899"/>
            <a:ext cx="1111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/>
              <a:t>y más…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367507" y="5794124"/>
            <a:ext cx="340042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Mapas disponibles para consulta en www.siafeson.com/simroya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9323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9831" y="2103635"/>
            <a:ext cx="3166337" cy="1600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Reporte de datos diarios de los últimos 30 días para las variables de temperatura máxima, temperatura mínima y precipitación. </a:t>
            </a:r>
          </a:p>
          <a:p>
            <a:pPr algn="just"/>
            <a:endParaRPr lang="es-MX" sz="1400" dirty="0"/>
          </a:p>
          <a:p>
            <a:pPr algn="just"/>
            <a:r>
              <a:rPr lang="es-MX" sz="1400" dirty="0" smtClean="0"/>
              <a:t>También lo podemos descargar a Excel con un clic.</a:t>
            </a:r>
            <a:endParaRPr lang="es-MX" sz="1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0112" y="87552"/>
            <a:ext cx="8234363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313164" y="777540"/>
            <a:ext cx="3676888" cy="12443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400" noProof="1" smtClean="0"/>
              <a:t>Horas frío:</a:t>
            </a:r>
          </a:p>
          <a:p>
            <a:pPr algn="just"/>
            <a:r>
              <a:rPr lang="es-ES" sz="2400" noProof="1" smtClean="0"/>
              <a:t>Acumuladas y efectivas</a:t>
            </a:r>
            <a:endParaRPr lang="es-ES" sz="2400" noProof="1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4409" y="83512"/>
            <a:ext cx="7888034" cy="6643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892" y="2586914"/>
            <a:ext cx="460057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5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4537" y="724564"/>
            <a:ext cx="8229600" cy="706871"/>
          </a:xfrm>
        </p:spPr>
        <p:txBody>
          <a:bodyPr>
            <a:normAutofit fontScale="90000"/>
          </a:bodyPr>
          <a:lstStyle/>
          <a:p>
            <a:pPr algn="just"/>
            <a:r>
              <a:rPr lang="es-MX" sz="1800" dirty="0" smtClean="0"/>
              <a:t>Un ejemplo del porcentaje de datos perdidos de temperatura en las estaciones de los Valles del Mayo y del Yaqui durante los períodos enero – julio del 2004 al 2014.</a:t>
            </a:r>
            <a:endParaRPr lang="es-MX" sz="1800" dirty="0"/>
          </a:p>
        </p:txBody>
      </p:sp>
      <p:pic>
        <p:nvPicPr>
          <p:cNvPr id="4" name="3 Marcador de contenido" descr="TEMPERATUR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4536" y="1609780"/>
            <a:ext cx="8229600" cy="436626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5" name="Título 1"/>
          <p:cNvSpPr txBox="1">
            <a:spLocks/>
          </p:cNvSpPr>
          <p:nvPr/>
        </p:nvSpPr>
        <p:spPr>
          <a:xfrm>
            <a:off x="290006" y="228600"/>
            <a:ext cx="3059480" cy="527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 smtClean="0">
                <a:solidFill>
                  <a:srgbClr val="0070C0"/>
                </a:solidFill>
              </a:rPr>
              <a:t>Antes de REMAS…</a:t>
            </a:r>
            <a:endParaRPr lang="es-MX" sz="2400" dirty="0">
              <a:solidFill>
                <a:srgbClr val="0070C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467391" y="1746962"/>
            <a:ext cx="262393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solidFill>
                  <a:schemeClr val="tx1"/>
                </a:solidFill>
              </a:rPr>
              <a:t>Todas las estaciones tienen huecos de datos, con faltantes que van del 18 % al 53%.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933646" y="3840641"/>
            <a:ext cx="2966434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rgbClr val="0070C0"/>
                </a:solidFill>
              </a:rPr>
              <a:t>REMAS: Menos </a:t>
            </a:r>
            <a:r>
              <a:rPr lang="es-MX" dirty="0">
                <a:solidFill>
                  <a:srgbClr val="0070C0"/>
                </a:solidFill>
              </a:rPr>
              <a:t>del 30% </a:t>
            </a:r>
            <a:r>
              <a:rPr lang="es-MX" dirty="0"/>
              <a:t>de las estaciones han perdido datos . En la mayoría de los casos </a:t>
            </a:r>
            <a:r>
              <a:rPr lang="es-MX" dirty="0">
                <a:solidFill>
                  <a:srgbClr val="0070C0"/>
                </a:solidFill>
              </a:rPr>
              <a:t>las pérdidas totales son equivalentes a menos de dos días </a:t>
            </a:r>
            <a:r>
              <a:rPr lang="es-MX" dirty="0"/>
              <a:t>(problema de telecomunicaciones)</a:t>
            </a:r>
            <a:r>
              <a:rPr lang="es-MX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Imagen 6" descr="C:\Users\Alex\Desktop\sweb_remas\logo_remas\logo_remas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51" y="3278461"/>
            <a:ext cx="1428571" cy="5828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346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708" y="1279694"/>
            <a:ext cx="8983980" cy="5392103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12519" y="1726317"/>
            <a:ext cx="2928189" cy="5648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400" noProof="1" smtClean="0"/>
              <a:t>Evapotranspiración</a:t>
            </a:r>
            <a:endParaRPr lang="es-ES" sz="2400" noProof="1"/>
          </a:p>
        </p:txBody>
      </p:sp>
      <p:grpSp>
        <p:nvGrpSpPr>
          <p:cNvPr id="11" name="Grupo 10"/>
          <p:cNvGrpSpPr/>
          <p:nvPr/>
        </p:nvGrpSpPr>
        <p:grpSpPr>
          <a:xfrm>
            <a:off x="112519" y="88460"/>
            <a:ext cx="9658350" cy="2853749"/>
            <a:chOff x="112519" y="88460"/>
            <a:chExt cx="9658350" cy="2853749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519" y="88460"/>
              <a:ext cx="9658350" cy="116205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0914" y="1075309"/>
              <a:ext cx="1438275" cy="1866900"/>
            </a:xfrm>
            <a:prstGeom prst="rect">
              <a:avLst/>
            </a:prstGeom>
          </p:spPr>
        </p:pic>
      </p:grpSp>
      <p:sp>
        <p:nvSpPr>
          <p:cNvPr id="12" name="Rectángulo 11"/>
          <p:cNvSpPr/>
          <p:nvPr/>
        </p:nvSpPr>
        <p:spPr>
          <a:xfrm>
            <a:off x="8749463" y="1536627"/>
            <a:ext cx="1785593" cy="3599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38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6378" y="129879"/>
            <a:ext cx="8435912" cy="66211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2273" y="3007469"/>
            <a:ext cx="2771775" cy="35109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CuadroTexto 4"/>
          <p:cNvSpPr txBox="1"/>
          <p:nvPr/>
        </p:nvSpPr>
        <p:spPr>
          <a:xfrm>
            <a:off x="351622" y="1303506"/>
            <a:ext cx="2800139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Se muestra la capa de condiciones meteorológicas y las estaciones que han registrado precipitación.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845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1136" y="92013"/>
            <a:ext cx="8867108" cy="66221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4281" y="1361872"/>
            <a:ext cx="270367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Mapas diarios de precipitación, temperatura máxima y temperatura mínima.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60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7833" y="1345963"/>
            <a:ext cx="9753600" cy="39909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73158" y="466928"/>
            <a:ext cx="9251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Nueva sección de Informes.</a:t>
            </a:r>
          </a:p>
          <a:p>
            <a:r>
              <a:rPr lang="es-MX" dirty="0" smtClean="0"/>
              <a:t>Se generan ante los eventos meteorológicos que afecten a los cultivos.</a:t>
            </a: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470495" y="5569642"/>
            <a:ext cx="934827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Actualmente contamos con los informes de las heladas ocurridas los días 27-28 de diciembre de 2015 y el día tres de febrero de 2016.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8495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006" y="1350964"/>
            <a:ext cx="5500116" cy="47663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8776" y="1047117"/>
            <a:ext cx="5307330" cy="53740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CuadroTexto 5"/>
          <p:cNvSpPr txBox="1"/>
          <p:nvPr/>
        </p:nvSpPr>
        <p:spPr>
          <a:xfrm>
            <a:off x="482006" y="447474"/>
            <a:ext cx="9576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Fragmento del informe de las heladas de los días 27 y 28 de diciembre de 2015</a:t>
            </a:r>
            <a:r>
              <a:rPr lang="es-MX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68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864483"/>
          </a:xfrm>
        </p:spPr>
        <p:txBody>
          <a:bodyPr/>
          <a:lstStyle/>
          <a:p>
            <a:r>
              <a:rPr lang="es-MX" dirty="0" smtClean="0"/>
              <a:t>Conclusiones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41120" y="1762807"/>
            <a:ext cx="9509760" cy="157674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es-MX" sz="1800" dirty="0" smtClean="0"/>
              <a:t>La operación y mantenimiento de una Red de estaciones debe recaer en un organismo que se encargue de su administración y gestión de recursos que asegure el funcionamiento continuo: </a:t>
            </a:r>
            <a:r>
              <a:rPr lang="es-MX" sz="1800" dirty="0" smtClean="0">
                <a:sym typeface="Wingdings" panose="05000000000000000000" pitchFamily="2" charset="2"/>
              </a:rPr>
              <a:t></a:t>
            </a:r>
            <a:r>
              <a:rPr lang="es-MX" sz="1800" dirty="0" smtClean="0"/>
              <a:t>CESAVE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341120" y="4022178"/>
            <a:ext cx="950976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es-MX" dirty="0"/>
              <a:t>Independientemente del personal que se encuentre al frente de la red, el Organismo deberá asegurarle al proyecto una viabilidad administrativa y económica perdurable: </a:t>
            </a:r>
            <a:r>
              <a:rPr lang="es-MX" dirty="0">
                <a:sym typeface="Wingdings" panose="05000000000000000000" pitchFamily="2" charset="2"/>
              </a:rPr>
              <a:t></a:t>
            </a:r>
            <a:r>
              <a:rPr lang="es-MX" dirty="0"/>
              <a:t>CESAVE </a:t>
            </a:r>
          </a:p>
          <a:p>
            <a:pPr marL="45720" indent="0" algn="just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305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5"/>
          <p:cNvSpPr txBox="1">
            <a:spLocks/>
          </p:cNvSpPr>
          <p:nvPr/>
        </p:nvSpPr>
        <p:spPr>
          <a:xfrm>
            <a:off x="1278293" y="2515821"/>
            <a:ext cx="9330613" cy="178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noProof="1" smtClean="0"/>
              <a:t>Pero antes de irnos platiquemos tambien de las condiciones del tiempo actuales y venideras</a:t>
            </a:r>
            <a:endParaRPr lang="es-ES" sz="4000" noProof="1"/>
          </a:p>
        </p:txBody>
      </p:sp>
    </p:spTree>
    <p:extLst>
      <p:ext uri="{BB962C8B-B14F-4D97-AF65-F5344CB8AC3E}">
        <p14:creationId xmlns:p14="http://schemas.microsoft.com/office/powerpoint/2010/main" val="19850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N:\imagenes\ElNIN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834" y="981964"/>
            <a:ext cx="9364763" cy="54383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3" name="Título 5"/>
          <p:cNvSpPr txBox="1">
            <a:spLocks/>
          </p:cNvSpPr>
          <p:nvPr/>
        </p:nvSpPr>
        <p:spPr>
          <a:xfrm>
            <a:off x="1278293" y="2515821"/>
            <a:ext cx="9330613" cy="178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4000" noProof="1"/>
          </a:p>
        </p:txBody>
      </p:sp>
      <p:sp>
        <p:nvSpPr>
          <p:cNvPr id="24" name="Título 5"/>
          <p:cNvSpPr txBox="1">
            <a:spLocks/>
          </p:cNvSpPr>
          <p:nvPr/>
        </p:nvSpPr>
        <p:spPr>
          <a:xfrm>
            <a:off x="0" y="430200"/>
            <a:ext cx="4708850" cy="5041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noProof="1" smtClean="0"/>
              <a:t>Él Niño, ¿qué es eso?</a:t>
            </a:r>
            <a:endParaRPr lang="es-ES" sz="3200" noProof="1"/>
          </a:p>
        </p:txBody>
      </p:sp>
    </p:spTree>
    <p:extLst>
      <p:ext uri="{BB962C8B-B14F-4D97-AF65-F5344CB8AC3E}">
        <p14:creationId xmlns:p14="http://schemas.microsoft.com/office/powerpoint/2010/main" val="40356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648" y="672618"/>
            <a:ext cx="5838825" cy="55054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91188" y="5654008"/>
            <a:ext cx="2338412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dirty="0" smtClean="0"/>
              <a:t>16 Modelo dinámicos</a:t>
            </a:r>
          </a:p>
          <a:p>
            <a:endParaRPr lang="es-MX" sz="1400" dirty="0" smtClean="0"/>
          </a:p>
          <a:p>
            <a:r>
              <a:rPr lang="es-MX" sz="1400" dirty="0"/>
              <a:t>8</a:t>
            </a:r>
            <a:r>
              <a:rPr lang="es-MX" sz="1400" dirty="0" smtClean="0"/>
              <a:t>   Modelos estadísticos</a:t>
            </a:r>
            <a:endParaRPr lang="es-MX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52539" y="149398"/>
            <a:ext cx="143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accent5"/>
                </a:solidFill>
              </a:rPr>
              <a:t>El Niño</a:t>
            </a:r>
            <a:endParaRPr lang="es-MX" sz="2800" dirty="0">
              <a:solidFill>
                <a:schemeClr val="accent5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625582" y="1406927"/>
            <a:ext cx="3595457" cy="36933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s-MX" dirty="0" smtClean="0"/>
          </a:p>
          <a:p>
            <a:pPr algn="ctr"/>
            <a:r>
              <a:rPr lang="es-MX" dirty="0" smtClean="0"/>
              <a:t>Los registros de temperatura están influenciados por lo que tanto se ha venido comentado: </a:t>
            </a:r>
            <a:r>
              <a:rPr lang="es-MX" b="1" dirty="0" smtClean="0"/>
              <a:t>El Niño.</a:t>
            </a:r>
          </a:p>
          <a:p>
            <a:pPr algn="ctr"/>
            <a:endParaRPr lang="es-MX" dirty="0" smtClean="0"/>
          </a:p>
          <a:p>
            <a:pPr algn="ctr"/>
            <a:r>
              <a:rPr lang="es-MX" dirty="0"/>
              <a:t>E</a:t>
            </a:r>
            <a:r>
              <a:rPr lang="es-MX" dirty="0" smtClean="0"/>
              <a:t>n los días recientes ya se han registrado temperaturas de más de 35° C. No obstante la poca humedad existente hace que los rangos de temperatura se incrementen.</a:t>
            </a:r>
            <a:endParaRPr lang="es-MX" dirty="0"/>
          </a:p>
          <a:p>
            <a:pPr algn="ctr"/>
            <a:endParaRPr lang="es-MX" b="1" dirty="0" smtClean="0"/>
          </a:p>
        </p:txBody>
      </p:sp>
    </p:spTree>
    <p:extLst>
      <p:ext uri="{BB962C8B-B14F-4D97-AF65-F5344CB8AC3E}">
        <p14:creationId xmlns:p14="http://schemas.microsoft.com/office/powerpoint/2010/main" val="22830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62946" y="388456"/>
            <a:ext cx="326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El Niño</a:t>
            </a:r>
            <a:endParaRPr lang="es-MX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272541" y="1293990"/>
            <a:ext cx="4297418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El Niño continúa en condición intensa. 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Se prevé que comience a disminuir su intensidad gradualmente, para finalizar a inicios de verano.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272540" y="3283761"/>
            <a:ext cx="4297419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smtClean="0"/>
              <a:t>Para Sonora El </a:t>
            </a:r>
            <a:r>
              <a:rPr lang="es-MX" dirty="0"/>
              <a:t>Niño Intenso y El Niño Moderado no conllevan cambios significativos en la precipitación de primavera, pero El Niño Débil </a:t>
            </a:r>
            <a:r>
              <a:rPr lang="es-MX" dirty="0" smtClean="0"/>
              <a:t>si representa </a:t>
            </a:r>
            <a:r>
              <a:rPr lang="es-MX" dirty="0"/>
              <a:t>un ligero incremento de la precipitación de primavera en algunas zonas de las regiones agrícolas de Caborca, Guaymas y Valle del Yaqui.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46" y="1075391"/>
            <a:ext cx="6254496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87444"/>
            <a:ext cx="10515600" cy="15176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MX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MX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estaciones se visitan cada 15 días para revisar que estén en buenas condiciones y practicarles medidas de limpieza ya establecidas.</a:t>
            </a:r>
          </a:p>
          <a:p>
            <a:pPr marL="0" indent="0" algn="just">
              <a:buNone/>
            </a:pPr>
            <a:r>
              <a:rPr lang="es-MX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equipo de mantenimiento de la REMAS está integrado por 12 personas.</a:t>
            </a:r>
          </a:p>
          <a:p>
            <a:pPr marL="0" indent="0" algn="just">
              <a:buNone/>
            </a:pPr>
            <a:r>
              <a:rPr lang="es-MX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MX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más de un </a:t>
            </a:r>
            <a:r>
              <a:rPr lang="es-MX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año de estar operando en manos del CESAVE la REMAS ha recibido más de </a:t>
            </a:r>
            <a:r>
              <a:rPr lang="es-MX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800 visitas de </a:t>
            </a:r>
            <a:r>
              <a:rPr lang="es-MX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mantenimiento.</a:t>
            </a:r>
          </a:p>
          <a:p>
            <a:pPr marL="0" indent="0" algn="just">
              <a:buNone/>
            </a:pPr>
            <a:endParaRPr lang="es-MX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MX" sz="20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20534" r="6214"/>
          <a:stretch/>
        </p:blipFill>
        <p:spPr>
          <a:xfrm>
            <a:off x="2185505" y="4085618"/>
            <a:ext cx="3956180" cy="21266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r="11292"/>
          <a:stretch/>
        </p:blipFill>
        <p:spPr>
          <a:xfrm rot="5400000">
            <a:off x="364152" y="3589266"/>
            <a:ext cx="3214691" cy="22443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/>
          <a:srcRect b="6310"/>
          <a:stretch/>
        </p:blipFill>
        <p:spPr>
          <a:xfrm>
            <a:off x="5126618" y="3104100"/>
            <a:ext cx="2476500" cy="320550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28600" y="262878"/>
            <a:ext cx="11687175" cy="881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Cuidamos a la REMAS mediante un programa de mantenimiento para logar confiabilidad y continuidad en los datos 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93675" y="3104099"/>
            <a:ext cx="203294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Es de particular importancia la limpieza del panel solar y del pluviómetro</a:t>
            </a:r>
            <a:endParaRPr lang="es-MX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783749" y="3686782"/>
            <a:ext cx="3570051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Nosotros mantenemos los equipos funcionando correctamente, pero a usted que tiene una estación en sus campos le pedimos mantener el área cercada bien deshierbada (no quemar la hierba).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3508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792" y="1588727"/>
            <a:ext cx="7317105" cy="44472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91723" y="662474"/>
            <a:ext cx="6955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Probabilidad de que el Niño evolucione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35878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/>
          <p:cNvSpPr txBox="1">
            <a:spLocks/>
          </p:cNvSpPr>
          <p:nvPr/>
        </p:nvSpPr>
        <p:spPr>
          <a:xfrm>
            <a:off x="1184987" y="2674443"/>
            <a:ext cx="9330613" cy="8898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noProof="1"/>
              <a:t>¿</a:t>
            </a:r>
            <a:r>
              <a:rPr lang="es-ES" sz="4000" noProof="1" smtClean="0"/>
              <a:t>Y cómo afecta esto al trigo?</a:t>
            </a:r>
            <a:endParaRPr lang="es-ES" sz="4000" noProof="1"/>
          </a:p>
        </p:txBody>
      </p:sp>
    </p:spTree>
    <p:extLst>
      <p:ext uri="{BB962C8B-B14F-4D97-AF65-F5344CB8AC3E}">
        <p14:creationId xmlns:p14="http://schemas.microsoft.com/office/powerpoint/2010/main" val="296949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imagenes\AñosNiñ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51" y="708265"/>
            <a:ext cx="7016409" cy="5666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23 CuadroTexto"/>
          <p:cNvSpPr txBox="1"/>
          <p:nvPr/>
        </p:nvSpPr>
        <p:spPr>
          <a:xfrm>
            <a:off x="7464555" y="5555912"/>
            <a:ext cx="286994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Correlación más alta con los años 1987 y 1988, 2003</a:t>
            </a:r>
            <a:endParaRPr lang="es-MX" dirty="0"/>
          </a:p>
        </p:txBody>
      </p:sp>
      <p:sp>
        <p:nvSpPr>
          <p:cNvPr id="6" name="26 CuadroTexto"/>
          <p:cNvSpPr txBox="1"/>
          <p:nvPr/>
        </p:nvSpPr>
        <p:spPr>
          <a:xfrm>
            <a:off x="8589653" y="2342600"/>
            <a:ext cx="2869948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En eventos de El Niño Fuerte existen indicios de que hay buena acumulación de frío, tal y  como sucedió en este ciclo.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80151" y="206991"/>
            <a:ext cx="11290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Este ciclo se ha caracterizado por la influencia de un evento El Niño de intensidad fuerte.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41826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data:image/png;base64,iVBORw0KGgoAAAANSUhEUgAAAPEAAADRCAMAAAAquaQNAAAAjVBMVEX///8AAABYWFgWFhb8/Pzx8fHt7e3p6en19fX4+Pirq6vY2NhtbW3d3d3u7u4fHx/h4eExMTHLy8vBwcGpqak7OzthYWFKSkrNzc2NjY2ysrLExMRvb2+EhIQqKioRERF9fX0sLCybm5tHR0egoKCJiYlSUlKAgIA5OTllZWUTExOTk5MbGxsjIyNCQkJ4zTx+AAAL0UlEQVR4nOWd54KiMBSFuQpiQ0FEESxYR8fy/o+3Cc7uWCgpNxT3/NgZXXXyCUlObm4STStFrXDUK+cvl6UAYFp2GYoVELllF6JInSnxsOxSFCjDo8QQll2O4gQQTODqwX/TeIUAWgP6G+iXXZKCpJ/AJ8QNcqlbZZelGFnQ6MTEY7j+F8g2qcVaTGwuYVx2aYrQGXbanVgz/oseqg1rU/sh1uYx/WdLn8AX/Xkn9gGskgukXAHM4593Ys39fHsNMIp//hDrx0+312Nw7r/8EJMnPvsid6Zg3n/7S6w5n+01PVj8/PaPePTRjVePGOof/SMm/fMi5eUfoPlvM/VLrAPoJZVHuWyYGn9//yUmF9kzkt9QdxnrBxv9QGx/bABoB/vfBw/EBPlSQnHUiwwbHhrlR2LtAJviy6NeCzg9PHoiDsH5wJrcWj41yU/E5NGt6PKo1/fzwPCZ2F59XmDThePT42dirft0y3+C9MOLl3whJvbaLLI86jWC07OxeiUOYGgXWSDVMt9Mxitxe/lZPdQXdF+eeSXWBr+jjA+QBcfXwPQbsRbBoV1UgZSrAef3p16JLQC/oPIol5Vww74Tk4v8Kfe1kTQ2SiDWl2+1vabawOT9yQRiYq8PHxEb6DjQeX82iZg8eVBfHvW6QZTwbCKxD6sPCGz6ycOiRGLivCKlhSlEk59JiBclE7cdqH2fTFqjhFqcRkxaOafmk+idIZ0eT1AKMenJat5DRe9u664UYhrYVFgc9bJgmDLsTSMm9X6mrjzqNYco5X9SiXtwrHGUr5V+i6YSk5Flfe/r9jU9zSOduFXjKYogI1yXTkwjREqKU4COGdG6DGL9UNf0xW5WwTOINRcutYzy2ZDsL+/KItaGab14tTVJcVt3ZRIPlnVsrkM4Zg0KMom1PUzrN6KYZicgZhMPathDWbDK/P9sYm1XOxuSm+mQQ0wGyjXLUZ3lpSzlEJOvbFurmpyfsZRHTAYhx+wXVErt2z2lOEO5xL1aTVGE+c44l5g4rzlScQrQMT+7NJ+4Pa1P+uKYIdCeT0x8eV2WyrRZssQZiDWoSw/VYCkoC7F9rUeOqg8sUXYWYtJD1aLx6jPdi0zEifOwldOALa2UiZiuU5YsjnqZV7aVeWzEJmQOsiuhp5TiDLERE3vdqHrjxbrClpFYP7G9rjzNWMOQjMR0dXalo3zWkHX1Eiuxtqq211wyJw0zExteldMXA1iyvpSZmPRQ18Q59ypIP7D3JezEpDGs7Ep0n2PVJQdxAEnpUVVQj2dPEw5iw6lqTV7w3H0cxFqnovZahwtH9JGHmHyXDn951GvONT3GRdxbZU3alSUXuNZ2cBGTVycks5YtzoXTfMR6o3qxgQ1n2iwfMe2hKpYB1PY44+mcxOQWqliaV1oyYqp4ic11tWIDIXd0hpdYi+DK+SeUqs9tEbiJqxW9tmHLG5vhJ97BpTL22m7y1zF+YnNYnUTkjYDT5yemgc2qLFKGC/9KWgFi4mMrEuVLTynOkAhxVTbEsa8ii6VFiLVjNRI2xbIXhIg7tyo4ry57NO9RQsSVSPNqH8T21xIjJjcU2ySPQoWCVUuQ2M1M6C1CvmgOkiCxcSt7D6BIdEQjSFx69NqAm+BAXZh4Brcy7fVWeDwjTGxdywzlhuIbxgkTk5FpiemLsBJ2feLEWolRvr1ETFWC2C1tp+9W1nqmPEkQa05Z9loqD0eG2CxpGw1XyuPKEJeU5tWZSG1YK0VMbq8SkkN6MJHJtJIjJgO2wjcwk93WU464tS4+lDuTtLdyxFq78PRFAxy520qSmEb5ik1fnMiOzGWJe6tid/q2mrLZ7bLE5AMKRZY389LE+q3IANBOftNWaWI6iS5bCGYZN3krL0+secUlh2DsKYVAPIJmQVE+H6PNQCDuTIu6r/sYU3wIxLQBLSR90ULZyROFeAO3gfyn5ApncIpCbF6L8JojnMqDQkw3FVU+id6CK8o4DYeYHumn2l5HSIFEJOKR8qUypObgfBASMRnSrNTGBtA2/sMiNptqe6gAPKRPwiJWbK87B7Rag0ZM7LXCKYoQr2XEIw4URvlsxN4Pj7jtqLuvhafHE4RHTFeiK3JePfDwXCwisfalas9+1DOJMIkxa9ujeqjVBZOYbiqqIMo3gBXmF4lKrDkQIX7aj864+3biEo8UTKIbS9z9V3CJtRP+KWBd5PlLZOIe+k7fIXbbgEysTbHPqWxgZxRhE+tH3ERkF30mD5tY28ERM8q3Qvdx6MTtb0y/EOZs9ykgdGJtg7gSvQdL9GASPjHpoaQyUx7VV5BZo4DYQutPTBXjTwXE2p5vmXu6ZiryalQQD5AWKY+RYvLPUkFME5ExirpWkumqhJjusCDfeHXVhArVEIcI9lrVmYBqiLWrvL1uKFqVoIjYkN7p2wVPzcoTRcTyS2W2qlYXqSJug1zmVQ+GWEV5kSpiuphTwnllH/shJWXE7ZvMKoqFukTAibL0M1viIndUTejY9nIFq6WtZno/grXoFMVMzYru9hmIQvrPWcXsiSVsr10VORZt8qlwndOQSjAnfgFcfOipqL1e4+/MYEcHAjn7+0XaM/LoEGF/r/oh93CHRO2wD6q1wwYBnD+bVn9OnmuEuNCB0B5A+hrVX+rawgFYBe/NaC9YATgL1FgpwJr/8wLUS9w9kku5TJuNPdO2rIvo7lyBSfQRNNHutMGBtCWXk5ExMzQ4XYg9HGGFHvQ+bHnfc0IL9Zxp8zRNuJ2f1QvI1wILpMaS2GtOh2Pi7Him98YEw5uwDbH9iUeq+hgl5LLh7aHmKJMQoxO1GV12hFaXvP64QJiaN5t8sZsNrKWnY60vihvxXrFWRN419KUjzxFf8EZ+d8px/5uU3BeJGPk+eee3dEZCn6ez2UtG81xqJWEj3t2MN/QDAqk+esSxB1CvKTOoHpi00T3u5Rqg1p704NutTHd1hW/Wtw8l4gDGjl6dPkYgYdSnpnQnPCvcvrHuthzAWvRvhEMyHJoesIxEJ9gCNPe24PBqAxemeqFPBQ21NaMDI3Axg58dNx5eCYbdgW0fz5GQoTZ9OjBaqZi/6PdFW3223bzETv3bO7QX7SlaEewPaY3mbwpJTWY4/SDin7lxl6RAzkzlyqNw5vC5t7t0YoHyXtPhPaFDb0yIX7jiuOEMtcbXb/AaPl8fPcs/i6LPl1I8pg0L7IvZuNPax60YT9WxvvOi1zz7Iulmd00HgqMiVkveNRgRd9M8mex/cZIXveYIX4b9eGBU9M7hAR1eOcwHOeiTbMd8Zp0bsRcU1ynn6KWvOekHl4w3dwBZzqvFcOAp1TgeCDZGpZ2uFXf+84jptcTjp1fULjB8SDiiuIevkg8T61KDd2YweFmJyAzHfujmhA5eVcwk8MqwFnEALe91ej91U1H9lGeoWzRqRQa+VTnMwjjT+P48z0lCWgaQlW2oO6Mb9T2eXfjOWBnS7aNHymRkdqnjtJ2+t1mX2NrEA6Ogegct6UF832V4MfOYHL3ewDXtXaZNa29zsqvm+Zb6btKEIfiprdgseRsNuKY5mdjFQ1To7lCc6tEI6GSRdnNHSXP/aSnF/oXiTqpyrkG6Qnof9v1EaB/e7bU1TDTUp9hKQq+at/OzdJ/G2LzEkdANhq+N1/7di+lBnL7QrMBm98za0+HV9r15bb2FcsfgPHsKvR3cYm9lVqkzYpA5Jd1Vo//qkM4vO30b0xdDPaJdO3jj8vZNltDYo93Vy9wosWePxsl9GlKZcdTKObh1qL1J6nS+yMh9GTxa//BpqczTjlvj891KVvrY4VzZ7kvSSXv7uIQp+ocfz3KRprwS569IyurHw6t/V+4hyteC7b2ixzOZ5OpX8DhHIRlx8lj08+j8G9Hy4mYsnq0GmFX0VFZBdfbxNaS/2su/O9bEG1H7DS+eU6h37U2STVMDG3Q3iehv4wXrIM46gcmuZn0vq1xqQL+6+vxurxdwoUFY71YLKykm3dgdAY7HeKdv04F/d/pHy417XaelxTPcAOtL87N1WQ7vpNoG/i/t/gDdyH+BOF5uW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9" name="28 Grupo"/>
          <p:cNvGrpSpPr/>
          <p:nvPr/>
        </p:nvGrpSpPr>
        <p:grpSpPr>
          <a:xfrm>
            <a:off x="558005" y="1560128"/>
            <a:ext cx="7326584" cy="4590381"/>
            <a:chOff x="1192485" y="1186898"/>
            <a:chExt cx="7813310" cy="5678916"/>
          </a:xfrm>
        </p:grpSpPr>
        <p:pic>
          <p:nvPicPr>
            <p:cNvPr id="20" name="Imagen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2485" y="1186898"/>
              <a:ext cx="7813310" cy="5678916"/>
            </a:xfrm>
            <a:prstGeom prst="rect">
              <a:avLst/>
            </a:prstGeom>
          </p:spPr>
        </p:pic>
        <p:sp>
          <p:nvSpPr>
            <p:cNvPr id="21" name="Rectángulo 8"/>
            <p:cNvSpPr/>
            <p:nvPr/>
          </p:nvSpPr>
          <p:spPr>
            <a:xfrm>
              <a:off x="1991800" y="4092167"/>
              <a:ext cx="6998328" cy="1718760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solidFill>
                <a:srgbClr val="DE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7" name="26 CuadroTexto"/>
          <p:cNvSpPr txBox="1"/>
          <p:nvPr/>
        </p:nvSpPr>
        <p:spPr>
          <a:xfrm>
            <a:off x="8587489" y="1218401"/>
            <a:ext cx="315664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Se pronosticaban temperaturas mínimas favorable para acumulación de horas frío (escenario favorable para trigo y frutales).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8587489" y="3935174"/>
            <a:ext cx="3156642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Eventos de heladas al final del año. </a:t>
            </a:r>
          </a:p>
          <a:p>
            <a:pPr algn="ctr"/>
            <a:r>
              <a:rPr lang="es-MX" dirty="0" smtClean="0"/>
              <a:t>Esta condición se cumplió con los eventos de diciembre y febrero.</a:t>
            </a:r>
            <a:endParaRPr lang="es-MX" dirty="0"/>
          </a:p>
        </p:txBody>
      </p:sp>
      <p:sp>
        <p:nvSpPr>
          <p:cNvPr id="29" name="6 CuadroTexto"/>
          <p:cNvSpPr txBox="1"/>
          <p:nvPr/>
        </p:nvSpPr>
        <p:spPr>
          <a:xfrm>
            <a:off x="558005" y="572070"/>
            <a:ext cx="10080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rgbClr val="0070C0"/>
                </a:solidFill>
              </a:rPr>
              <a:t>Pronóstico climático (analogía)</a:t>
            </a:r>
            <a:endParaRPr lang="es-MX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676" y="1487053"/>
            <a:ext cx="9023604" cy="4677156"/>
          </a:xfrm>
          <a:prstGeom prst="rect">
            <a:avLst/>
          </a:prstGeom>
        </p:spPr>
      </p:pic>
      <p:sp>
        <p:nvSpPr>
          <p:cNvPr id="5" name="Título 5"/>
          <p:cNvSpPr txBox="1">
            <a:spLocks/>
          </p:cNvSpPr>
          <p:nvPr/>
        </p:nvSpPr>
        <p:spPr>
          <a:xfrm>
            <a:off x="1418253" y="705684"/>
            <a:ext cx="9330613" cy="8898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noProof="1" smtClean="0"/>
              <a:t>Rendimiento del trigo</a:t>
            </a:r>
            <a:endParaRPr lang="es-ES" sz="2800" noProof="1"/>
          </a:p>
        </p:txBody>
      </p:sp>
    </p:spTree>
    <p:extLst>
      <p:ext uri="{BB962C8B-B14F-4D97-AF65-F5344CB8AC3E}">
        <p14:creationId xmlns:p14="http://schemas.microsoft.com/office/powerpoint/2010/main" val="20094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311" y="832150"/>
            <a:ext cx="7239000" cy="5210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519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5" y="836913"/>
            <a:ext cx="7200900" cy="5200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661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814387"/>
            <a:ext cx="7200900" cy="5229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29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905197"/>
            <a:ext cx="11428571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9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65643" y="456317"/>
            <a:ext cx="1136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FF3300"/>
                </a:solidFill>
              </a:rPr>
              <a:t>Perspectiva: Precipitación para el mes de febrero</a:t>
            </a:r>
            <a:endParaRPr lang="es-MX" sz="2800" dirty="0">
              <a:solidFill>
                <a:srgbClr val="FF3300"/>
              </a:solidFill>
            </a:endParaRPr>
          </a:p>
        </p:txBody>
      </p:sp>
      <p:pic>
        <p:nvPicPr>
          <p:cNvPr id="1030" name="Picture 6" descr="http://smn.cna.gob.mx/climatologia/pronostico/estacional/lluvia/aporA-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14" y="1308354"/>
            <a:ext cx="5972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mn.cna.gob.mx/climatologia/pronostico/estacional/lluvia/pronA-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6" y="1308353"/>
            <a:ext cx="5972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3237" y="1129615"/>
            <a:ext cx="3503402" cy="539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253" y="1088707"/>
            <a:ext cx="3276981" cy="548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9180580" y="4756733"/>
            <a:ext cx="2704062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b="1" dirty="0">
                <a:latin typeface="Times New Roman" pitchFamily="18" charset="0"/>
                <a:cs typeface="Times New Roman" pitchFamily="18" charset="0"/>
              </a:rPr>
              <a:t>Campo </a:t>
            </a:r>
            <a:r>
              <a:rPr lang="es-MX" sz="1400" b="1" dirty="0" err="1">
                <a:latin typeface="Times New Roman" pitchFamily="18" charset="0"/>
                <a:cs typeface="Times New Roman" pitchFamily="18" charset="0"/>
              </a:rPr>
              <a:t>Selza</a:t>
            </a:r>
            <a:r>
              <a:rPr lang="es-MX" sz="1400" b="1" dirty="0">
                <a:latin typeface="Times New Roman" pitchFamily="18" charset="0"/>
                <a:cs typeface="Times New Roman" pitchFamily="18" charset="0"/>
              </a:rPr>
              <a:t> (Guaymas):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Condición de descuido.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Cerco dañado.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Sensor de viento dañado.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Falta de limpieza.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Ausencia de sensor de suelo.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Falla en el chip telefónico Movistar  (reemplazo Telcel</a:t>
            </a:r>
            <a:r>
              <a:rPr lang="es-MX" sz="1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s-MX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4980" y="4585122"/>
            <a:ext cx="2564499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b="1" dirty="0">
                <a:latin typeface="Times New Roman" pitchFamily="18" charset="0"/>
                <a:cs typeface="Times New Roman" pitchFamily="18" charset="0"/>
              </a:rPr>
              <a:t>Las Piochas (</a:t>
            </a:r>
            <a:r>
              <a:rPr lang="es-MX" sz="1400" b="1" dirty="0" err="1">
                <a:latin typeface="Times New Roman" pitchFamily="18" charset="0"/>
                <a:cs typeface="Times New Roman" pitchFamily="18" charset="0"/>
              </a:rPr>
              <a:t>Huatabampo</a:t>
            </a:r>
            <a:r>
              <a:rPr lang="es-MX" sz="1400" b="1" dirty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Presencia de pastos y maleza.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Telarañas en el pluviómetro.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Falla en el sensor de suelo (se reemplazó por uno nuevo).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Falta de limpieza.</a:t>
            </a:r>
          </a:p>
          <a:p>
            <a:pPr algn="just">
              <a:buFont typeface="Arial" pitchFamily="34" charset="0"/>
              <a:buChar char="•"/>
            </a:pPr>
            <a:r>
              <a:rPr lang="es-MX" sz="1400" dirty="0">
                <a:latin typeface="Times New Roman" pitchFamily="18" charset="0"/>
                <a:cs typeface="Times New Roman" pitchFamily="18" charset="0"/>
              </a:rPr>
              <a:t>Orientación imprecisa en la veleta.</a:t>
            </a:r>
          </a:p>
          <a:p>
            <a:pPr>
              <a:buFont typeface="Arial" pitchFamily="34" charset="0"/>
              <a:buChar char="•"/>
            </a:pPr>
            <a:endParaRPr lang="es-MX" sz="14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6846" y="991792"/>
            <a:ext cx="1089852" cy="91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8362159" y="1043887"/>
            <a:ext cx="1200208" cy="76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79407" y="3565207"/>
            <a:ext cx="2506408" cy="105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32030" y="1129615"/>
            <a:ext cx="1140977" cy="228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6850" y="1991016"/>
            <a:ext cx="1535811" cy="223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471487" y="66686"/>
            <a:ext cx="11244263" cy="7082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400" dirty="0"/>
              <a:t>E</a:t>
            </a:r>
            <a:r>
              <a:rPr lang="es-MX" sz="2400" dirty="0" smtClean="0"/>
              <a:t>jemplos de las malas condiciones en que se encontraban  algunas estaciones…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2269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65643" y="456317"/>
            <a:ext cx="1136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FF3300"/>
                </a:solidFill>
              </a:rPr>
              <a:t>Perspectiva: Precipitación para el mes de marzo</a:t>
            </a:r>
            <a:endParaRPr lang="es-MX" sz="2800" dirty="0">
              <a:solidFill>
                <a:srgbClr val="FF3300"/>
              </a:solidFill>
            </a:endParaRPr>
          </a:p>
        </p:txBody>
      </p:sp>
      <p:pic>
        <p:nvPicPr>
          <p:cNvPr id="2050" name="Picture 2" descr="http://smn.cna.gob.mx/climatologia/pronostico/estacional/lluvia/pronB-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" y="1378551"/>
            <a:ext cx="5972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mn.cna.gob.mx/climatologia/pronostico/estacional/lluvia/aporB-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13" y="1378551"/>
            <a:ext cx="5972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3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85" y="353680"/>
            <a:ext cx="10263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FF3300"/>
                </a:solidFill>
              </a:rPr>
              <a:t>Perspectiva: Precipitación para el mes de abril</a:t>
            </a:r>
            <a:endParaRPr lang="es-MX" sz="2800" dirty="0">
              <a:solidFill>
                <a:srgbClr val="FF3300"/>
              </a:solidFill>
            </a:endParaRPr>
          </a:p>
        </p:txBody>
      </p:sp>
      <p:pic>
        <p:nvPicPr>
          <p:cNvPr id="3074" name="Picture 2" descr="http://smn.cna.gob.mx/climatologia/pronostico/estacional/lluvia/pronC-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6" y="1320784"/>
            <a:ext cx="5972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mn.cna.gob.mx/climatologia/pronostico/estacional/lluvia/aporC-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21" y="1320784"/>
            <a:ext cx="5972175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51459" y="539276"/>
            <a:ext cx="957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FF3300"/>
                </a:solidFill>
              </a:rPr>
              <a:t>Perspectiva: Temperatura mínima para el mes de febrero</a:t>
            </a:r>
            <a:endParaRPr lang="es-MX" sz="2800" dirty="0">
              <a:solidFill>
                <a:srgbClr val="FF33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1411"/>
          <a:stretch/>
        </p:blipFill>
        <p:spPr>
          <a:xfrm>
            <a:off x="183509" y="1404709"/>
            <a:ext cx="5833872" cy="45015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940" y="1404709"/>
            <a:ext cx="5850446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1459" y="604593"/>
            <a:ext cx="930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FF3300"/>
                </a:solidFill>
              </a:rPr>
              <a:t>Perspectiva: Temperatura mínima para el mes de marzo</a:t>
            </a:r>
            <a:endParaRPr lang="es-MX" sz="2800" dirty="0">
              <a:solidFill>
                <a:srgbClr val="FF33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45" y="1486185"/>
            <a:ext cx="5842159" cy="45328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229" y="1486185"/>
            <a:ext cx="5842159" cy="45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51459" y="604593"/>
            <a:ext cx="8912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rgbClr val="FF3300"/>
                </a:solidFill>
              </a:rPr>
              <a:t>Perspectiva: Temperatura mínima para el mes de abril</a:t>
            </a:r>
            <a:endParaRPr lang="es-MX" sz="2800" dirty="0">
              <a:solidFill>
                <a:srgbClr val="FF33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0" y="1485756"/>
            <a:ext cx="5934456" cy="45765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874" y="1485756"/>
            <a:ext cx="5900928" cy="45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464489" y="71613"/>
            <a:ext cx="10618237" cy="66527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932" y="176377"/>
            <a:ext cx="590550" cy="64293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19886" y="453150"/>
            <a:ext cx="400359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dirty="0" smtClean="0"/>
              <a:t>Temperatura promedio: </a:t>
            </a:r>
          </a:p>
          <a:p>
            <a:r>
              <a:rPr lang="es-MX" sz="1200" dirty="0" smtClean="0"/>
              <a:t>del jueves </a:t>
            </a:r>
            <a:r>
              <a:rPr lang="es-MX" sz="1200" dirty="0" smtClean="0"/>
              <a:t>25 de febrero</a:t>
            </a:r>
            <a:r>
              <a:rPr lang="es-MX" sz="1200" dirty="0" smtClean="0"/>
              <a:t> </a:t>
            </a:r>
            <a:r>
              <a:rPr lang="es-MX" sz="1200" dirty="0" smtClean="0"/>
              <a:t>al viernes </a:t>
            </a:r>
            <a:r>
              <a:rPr lang="es-MX" sz="1200" dirty="0" smtClean="0"/>
              <a:t>04 de marzo</a:t>
            </a:r>
            <a:r>
              <a:rPr lang="es-MX" sz="1200" dirty="0" smtClean="0"/>
              <a:t> </a:t>
            </a:r>
            <a:r>
              <a:rPr lang="es-MX" sz="1200" dirty="0" smtClean="0"/>
              <a:t>de 2016 </a:t>
            </a:r>
            <a:endParaRPr lang="es-MX" sz="1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535086" y="3332060"/>
            <a:ext cx="363766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dirty="0" smtClean="0"/>
              <a:t>Temperatura promedio: </a:t>
            </a:r>
          </a:p>
          <a:p>
            <a:r>
              <a:rPr lang="es-MX" sz="1200" dirty="0" smtClean="0"/>
              <a:t>del viernes </a:t>
            </a:r>
            <a:r>
              <a:rPr lang="es-MX" sz="1200" dirty="0" smtClean="0"/>
              <a:t>04 </a:t>
            </a:r>
            <a:r>
              <a:rPr lang="es-MX" sz="1200" dirty="0" smtClean="0"/>
              <a:t>al </a:t>
            </a:r>
            <a:r>
              <a:rPr lang="es-MX" sz="1200" dirty="0" smtClean="0"/>
              <a:t>sábado </a:t>
            </a:r>
            <a:r>
              <a:rPr lang="es-MX" sz="1200" dirty="0" smtClean="0"/>
              <a:t>12</a:t>
            </a:r>
            <a:r>
              <a:rPr lang="es-MX" sz="1200" dirty="0" smtClean="0"/>
              <a:t> </a:t>
            </a:r>
            <a:r>
              <a:rPr lang="es-MX" sz="1200" dirty="0" smtClean="0"/>
              <a:t>de marzo de 2016 </a:t>
            </a:r>
            <a:endParaRPr lang="es-MX" sz="1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0632" y="1571801"/>
            <a:ext cx="526256" cy="330612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998708" y="1594968"/>
            <a:ext cx="394673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dirty="0" smtClean="0"/>
              <a:t>Anomalía de temperatura: </a:t>
            </a:r>
          </a:p>
          <a:p>
            <a:r>
              <a:rPr lang="es-MX" sz="1200" dirty="0" smtClean="0"/>
              <a:t>del jueves </a:t>
            </a:r>
            <a:r>
              <a:rPr lang="es-MX" sz="1200" dirty="0" smtClean="0"/>
              <a:t>25 de febrero </a:t>
            </a:r>
            <a:r>
              <a:rPr lang="es-MX" sz="1200" dirty="0" smtClean="0"/>
              <a:t>al </a:t>
            </a:r>
            <a:r>
              <a:rPr lang="es-MX" sz="1200" dirty="0" smtClean="0"/>
              <a:t>viernes </a:t>
            </a:r>
            <a:r>
              <a:rPr lang="es-MX" sz="1200" dirty="0" smtClean="0"/>
              <a:t>04 d</a:t>
            </a:r>
            <a:r>
              <a:rPr lang="es-MX" sz="1200" dirty="0" smtClean="0"/>
              <a:t>e marzo </a:t>
            </a:r>
            <a:r>
              <a:rPr lang="es-MX" sz="1200" dirty="0" smtClean="0"/>
              <a:t>de 2016 </a:t>
            </a:r>
            <a:endParaRPr lang="es-MX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r="2673"/>
          <a:stretch/>
        </p:blipFill>
        <p:spPr>
          <a:xfrm>
            <a:off x="2469073" y="1053165"/>
            <a:ext cx="3717416" cy="2171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072" y="3975438"/>
            <a:ext cx="3762375" cy="2390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629" y="2263505"/>
            <a:ext cx="3648075" cy="2219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866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850252" y="17420"/>
            <a:ext cx="10618237" cy="66527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7783" y="148624"/>
            <a:ext cx="608648" cy="647223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2352474" y="487634"/>
            <a:ext cx="402893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dirty="0" smtClean="0"/>
              <a:t>Precipitación (mm): </a:t>
            </a:r>
          </a:p>
          <a:p>
            <a:r>
              <a:rPr lang="es-MX" sz="1200" dirty="0" smtClean="0"/>
              <a:t>del jueves </a:t>
            </a:r>
            <a:r>
              <a:rPr lang="es-MX" sz="1200" dirty="0" smtClean="0"/>
              <a:t>25 de febrero</a:t>
            </a:r>
            <a:r>
              <a:rPr lang="es-MX" sz="1200" dirty="0" smtClean="0"/>
              <a:t> </a:t>
            </a:r>
            <a:r>
              <a:rPr lang="es-MX" sz="1200" dirty="0" smtClean="0"/>
              <a:t>al viernes </a:t>
            </a:r>
            <a:r>
              <a:rPr lang="es-MX" sz="1200" dirty="0" smtClean="0"/>
              <a:t>04</a:t>
            </a:r>
            <a:r>
              <a:rPr lang="es-MX" sz="1200" dirty="0" smtClean="0"/>
              <a:t> </a:t>
            </a:r>
            <a:r>
              <a:rPr lang="es-MX" sz="1200" dirty="0" smtClean="0"/>
              <a:t>de </a:t>
            </a:r>
            <a:r>
              <a:rPr lang="es-MX" sz="1200" dirty="0" smtClean="0"/>
              <a:t>marzo</a:t>
            </a:r>
            <a:r>
              <a:rPr lang="es-MX" sz="1200" dirty="0" smtClean="0"/>
              <a:t> </a:t>
            </a:r>
            <a:r>
              <a:rPr lang="es-MX" sz="1200" dirty="0" smtClean="0"/>
              <a:t>de 2016 </a:t>
            </a:r>
            <a:endParaRPr lang="es-MX" sz="12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2538217" y="3083671"/>
            <a:ext cx="360044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dirty="0" smtClean="0"/>
              <a:t>Precipitación (mm): </a:t>
            </a:r>
          </a:p>
          <a:p>
            <a:r>
              <a:rPr lang="es-MX" sz="1200" dirty="0" smtClean="0"/>
              <a:t>del viernes </a:t>
            </a:r>
            <a:r>
              <a:rPr lang="es-MX" sz="1200" dirty="0" smtClean="0"/>
              <a:t>04</a:t>
            </a:r>
            <a:r>
              <a:rPr lang="es-MX" sz="1200" dirty="0" smtClean="0"/>
              <a:t> </a:t>
            </a:r>
            <a:r>
              <a:rPr lang="es-MX" sz="1200" dirty="0" smtClean="0"/>
              <a:t>al sábado </a:t>
            </a:r>
            <a:r>
              <a:rPr lang="es-MX" sz="1200" dirty="0" smtClean="0"/>
              <a:t>12</a:t>
            </a:r>
            <a:r>
              <a:rPr lang="es-MX" sz="1200" dirty="0" smtClean="0"/>
              <a:t> </a:t>
            </a:r>
            <a:r>
              <a:rPr lang="es-MX" sz="1200" dirty="0" smtClean="0"/>
              <a:t>de marzo de 2016.</a:t>
            </a:r>
            <a:endParaRPr lang="es-MX" sz="1200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1408" y="1710489"/>
            <a:ext cx="550069" cy="3207544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7131248" y="1802801"/>
            <a:ext cx="397947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200" dirty="0" smtClean="0"/>
              <a:t>Anomalía de Precipitación (% de la normal): </a:t>
            </a:r>
          </a:p>
          <a:p>
            <a:r>
              <a:rPr lang="es-MX" sz="1200" dirty="0" smtClean="0"/>
              <a:t>del jueves </a:t>
            </a:r>
            <a:r>
              <a:rPr lang="es-MX" sz="1200" dirty="0" smtClean="0"/>
              <a:t>25 de febrero</a:t>
            </a:r>
            <a:r>
              <a:rPr lang="es-MX" sz="1200" dirty="0" smtClean="0"/>
              <a:t> </a:t>
            </a:r>
            <a:r>
              <a:rPr lang="es-MX" sz="1200" dirty="0" smtClean="0"/>
              <a:t>al viernes </a:t>
            </a:r>
            <a:r>
              <a:rPr lang="es-MX" sz="1200" dirty="0" smtClean="0"/>
              <a:t>04</a:t>
            </a:r>
            <a:r>
              <a:rPr lang="es-MX" sz="1200" dirty="0" smtClean="0"/>
              <a:t> </a:t>
            </a:r>
            <a:r>
              <a:rPr lang="es-MX" sz="1200" dirty="0" smtClean="0"/>
              <a:t>de </a:t>
            </a:r>
            <a:r>
              <a:rPr lang="es-MX" sz="1200" dirty="0" smtClean="0"/>
              <a:t>marzo </a:t>
            </a:r>
            <a:r>
              <a:rPr lang="es-MX" sz="1200" dirty="0" smtClean="0"/>
              <a:t>de </a:t>
            </a:r>
            <a:r>
              <a:rPr lang="es-MX" sz="1200" dirty="0" smtClean="0"/>
              <a:t>2016</a:t>
            </a:r>
            <a:endParaRPr lang="es-MX" sz="1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15086"/>
          <a:stretch/>
        </p:blipFill>
        <p:spPr>
          <a:xfrm>
            <a:off x="2295508" y="1081099"/>
            <a:ext cx="4086225" cy="18764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r="7634"/>
          <a:stretch/>
        </p:blipFill>
        <p:spPr>
          <a:xfrm>
            <a:off x="2295508" y="3689734"/>
            <a:ext cx="4091005" cy="2371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3587" y="2359473"/>
            <a:ext cx="4114800" cy="2371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1820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062383" y="1461861"/>
            <a:ext cx="4959626" cy="45322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27383" y="626213"/>
            <a:ext cx="11235882" cy="6537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400" dirty="0" smtClean="0">
                <a:latin typeface="+mn-lt"/>
                <a:cs typeface="Times New Roman" panose="02020603050405020304" pitchFamily="18" charset="0"/>
              </a:rPr>
              <a:t>Agradecemos su atención. Cualquier sugerencia o comentario será bien recibido.</a:t>
            </a:r>
            <a:endParaRPr lang="es-MX" sz="2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Imagen 14" descr="C:\Users\Alex\Desktop\sweb_remas\logo_remas\logo_remas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16" y="1804875"/>
            <a:ext cx="2700020" cy="10947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/>
          <p:cNvSpPr txBox="1"/>
          <p:nvPr/>
        </p:nvSpPr>
        <p:spPr>
          <a:xfrm>
            <a:off x="1869716" y="4497214"/>
            <a:ext cx="369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Susana Domínguez Duarte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869716" y="3638937"/>
            <a:ext cx="349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Alejandro Jiménez </a:t>
            </a:r>
            <a:r>
              <a:rPr lang="es-MX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Lagunes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1257" y="1661682"/>
            <a:ext cx="3810000" cy="138112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853584" y="4569246"/>
            <a:ext cx="459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usana.dominguez@cesaveson.com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853584" y="3628637"/>
            <a:ext cx="402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lejandro.lagunes@cesaveson.com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3 Imagen" descr="cesav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78785" y="5779210"/>
            <a:ext cx="722164" cy="898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2" name="4 Imagen" descr="Sin título-2.png"/>
          <p:cNvPicPr>
            <a:picLocks noChangeAspect="1"/>
          </p:cNvPicPr>
          <p:nvPr/>
        </p:nvPicPr>
        <p:blipFill>
          <a:blip r:embed="rId5" cstate="print"/>
          <a:srcRect l="12448" t="12772" r="7624" b="10592"/>
          <a:stretch>
            <a:fillRect/>
          </a:stretch>
        </p:blipFill>
        <p:spPr>
          <a:xfrm>
            <a:off x="10237857" y="5837382"/>
            <a:ext cx="806711" cy="7778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370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3" y="880891"/>
            <a:ext cx="6198884" cy="34920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5458" y="4372985"/>
            <a:ext cx="6198884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/>
              <a:t>Deshierbada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/>
              <a:t>Cerco reparado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/>
              <a:t>Sensor de viento nuevo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/>
              <a:t>Sensor de suelo instalado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 smtClean="0"/>
              <a:t>Chip y antena direccional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4517433" y="5002527"/>
            <a:ext cx="15833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Campo </a:t>
            </a:r>
            <a:r>
              <a:rPr lang="es-MX" dirty="0" err="1" smtClean="0"/>
              <a:t>Selza</a:t>
            </a:r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414338" y="271943"/>
            <a:ext cx="1145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Con REMAS las estaciones reciben el mantenimiento necesario</a:t>
            </a: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700" y="880891"/>
            <a:ext cx="5299805" cy="29195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655" y="4016854"/>
            <a:ext cx="3730752" cy="24185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5013"/>
          <a:stretch/>
        </p:blipFill>
        <p:spPr>
          <a:xfrm>
            <a:off x="9864095" y="3886127"/>
            <a:ext cx="2137410" cy="270854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770978" y="1041023"/>
            <a:ext cx="21587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Otras estaciones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70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328672" y="312166"/>
            <a:ext cx="10081450" cy="761365"/>
          </a:xfrm>
        </p:spPr>
        <p:txBody>
          <a:bodyPr>
            <a:normAutofit/>
          </a:bodyPr>
          <a:lstStyle/>
          <a:p>
            <a:r>
              <a:rPr lang="es-ES" sz="3600" noProof="1" smtClean="0"/>
              <a:t>Nuestro objetivo</a:t>
            </a:r>
            <a:endParaRPr lang="es-ES" sz="3600" noProof="1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26307"/>
          <a:stretch/>
        </p:blipFill>
        <p:spPr>
          <a:xfrm>
            <a:off x="0" y="3339929"/>
            <a:ext cx="4152123" cy="35180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22481"/>
          <a:stretch/>
        </p:blipFill>
        <p:spPr>
          <a:xfrm>
            <a:off x="4152115" y="3339929"/>
            <a:ext cx="3862874" cy="3518071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341120" y="1393953"/>
            <a:ext cx="9509760" cy="40627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MX" sz="2400" dirty="0" smtClean="0"/>
              <a:t>La REMAS trabaja para ustedes los productores</a:t>
            </a:r>
            <a:endParaRPr lang="es-MX" sz="2400" dirty="0"/>
          </a:p>
        </p:txBody>
      </p:sp>
      <p:sp>
        <p:nvSpPr>
          <p:cNvPr id="9" name="Marcador de contenido 1"/>
          <p:cNvSpPr txBox="1">
            <a:spLocks/>
          </p:cNvSpPr>
          <p:nvPr/>
        </p:nvSpPr>
        <p:spPr>
          <a:xfrm>
            <a:off x="1341120" y="1989383"/>
            <a:ext cx="9509760" cy="9538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Font typeface="Arial" pitchFamily="34" charset="0"/>
              <a:buNone/>
            </a:pPr>
            <a:r>
              <a:rPr lang="es-MX" sz="1800" dirty="0" smtClean="0"/>
              <a:t>El propósito de la REMAS es la generación, almacenamiento y diseminación de los datos meteorológicos en Sonora. Busca generar los datos meteorológicos necesarios para garantizar la sanidad vegetal a beneficio de los productores.</a:t>
            </a:r>
            <a:endParaRPr lang="es-MX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/>
          <a:srcRect l="4170" r="22200"/>
          <a:stretch/>
        </p:blipFill>
        <p:spPr>
          <a:xfrm>
            <a:off x="7798905" y="3339928"/>
            <a:ext cx="4393095" cy="35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4719" y="565150"/>
            <a:ext cx="2735580" cy="605790"/>
          </a:xfrm>
        </p:spPr>
        <p:txBody>
          <a:bodyPr/>
          <a:lstStyle/>
          <a:p>
            <a:r>
              <a:rPr lang="es-MX" dirty="0" smtClean="0"/>
              <a:t>Distribución</a:t>
            </a:r>
            <a:endParaRPr lang="es-MX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934720" y="1868804"/>
            <a:ext cx="4200753" cy="11029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MX" sz="1400" dirty="0" smtClean="0">
                <a:cs typeface="Times New Roman" panose="02020603050405020304" pitchFamily="18" charset="0"/>
              </a:rPr>
              <a:t>La REMAS cubre una gran parte de Sonora. Las estaciones están ubicadas en las distintas zonas agrícolas del Estado y actualmente se cuenta con 87 estaciones activas.</a:t>
            </a:r>
            <a:endParaRPr lang="es-MX" sz="1400" dirty="0" smtClean="0"/>
          </a:p>
        </p:txBody>
      </p:sp>
      <p:sp>
        <p:nvSpPr>
          <p:cNvPr id="21" name="Rectángulo 20"/>
          <p:cNvSpPr/>
          <p:nvPr/>
        </p:nvSpPr>
        <p:spPr>
          <a:xfrm>
            <a:off x="934719" y="3536586"/>
            <a:ext cx="4200753" cy="12362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ea typeface="Calibri" panose="020F0502020204030204" pitchFamily="34" charset="0"/>
                <a:cs typeface="Times New Roman" panose="02020603050405020304" pitchFamily="18" charset="0"/>
              </a:rPr>
              <a:t>La mayor extensión de superficies cosechadas y sembradas se concentra en los </a:t>
            </a:r>
            <a:r>
              <a:rPr lang="es-MX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Distritos de Desarrollo Rural de Navojoa y Cajeme por </a:t>
            </a:r>
            <a:r>
              <a:rPr lang="es-MX" sz="1400" dirty="0">
                <a:ea typeface="Calibri" panose="020F0502020204030204" pitchFamily="34" charset="0"/>
                <a:cs typeface="Times New Roman" panose="02020603050405020304" pitchFamily="18" charset="0"/>
              </a:rPr>
              <a:t>lo </a:t>
            </a:r>
            <a:r>
              <a:rPr lang="es-MX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que más del 20% </a:t>
            </a:r>
            <a:r>
              <a:rPr lang="es-MX" sz="1400" dirty="0">
                <a:ea typeface="Calibri" panose="020F0502020204030204" pitchFamily="34" charset="0"/>
                <a:cs typeface="Times New Roman" panose="02020603050405020304" pitchFamily="18" charset="0"/>
              </a:rPr>
              <a:t>de las estaciones </a:t>
            </a:r>
            <a:r>
              <a:rPr lang="es-MX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están concentradas </a:t>
            </a:r>
            <a:r>
              <a:rPr lang="es-MX" sz="1400" dirty="0"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MX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esas </a:t>
            </a:r>
            <a:r>
              <a:rPr lang="es-MX" sz="1400" dirty="0">
                <a:ea typeface="Calibri" panose="020F0502020204030204" pitchFamily="34" charset="0"/>
                <a:cs typeface="Times New Roman" panose="02020603050405020304" pitchFamily="18" charset="0"/>
              </a:rPr>
              <a:t>zonas.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955115" y="5897644"/>
            <a:ext cx="524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 que muestra la distribución de la REMAS en el Estado. La ubicación de las estaciones se muestra con los puntos azules.</a:t>
            </a:r>
            <a:endParaRPr lang="es-MX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5115" y="323614"/>
            <a:ext cx="5248275" cy="55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31844" y="231442"/>
            <a:ext cx="11290041" cy="3994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REMAS crece: En julio del 2015 </a:t>
            </a:r>
            <a:r>
              <a:rPr lang="es-MX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instalaron 6 nuevas estaciones en los Valles del Yaqui y del Mayo.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855410"/>
            <a:ext cx="6096000" cy="32634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/>
          <a:srcRect l="6241" t="4400" r="12843"/>
          <a:stretch/>
        </p:blipFill>
        <p:spPr>
          <a:xfrm>
            <a:off x="13252" y="3472070"/>
            <a:ext cx="4810539" cy="33859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/>
          <a:srcRect t="3867" b="8867"/>
          <a:stretch/>
        </p:blipFill>
        <p:spPr>
          <a:xfrm>
            <a:off x="6096001" y="855410"/>
            <a:ext cx="6095999" cy="31249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/>
          <a:srcRect l="12975"/>
          <a:stretch/>
        </p:blipFill>
        <p:spPr>
          <a:xfrm>
            <a:off x="6082748" y="3820255"/>
            <a:ext cx="4301050" cy="30495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37768" y="3395567"/>
            <a:ext cx="1854232" cy="34624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89946" y="4102608"/>
            <a:ext cx="2042160" cy="27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Yellow 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.potx" id="{6B162268-CB36-43DE-A552-0B75CE668863}" vid="{136243E8-536F-427A-82F4-B1E8D39C9676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1831</Words>
  <Application>Microsoft Office PowerPoint</Application>
  <PresentationFormat>Panorámica</PresentationFormat>
  <Paragraphs>191</Paragraphs>
  <Slides>57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3" baseType="lpstr">
      <vt:lpstr>Arial</vt:lpstr>
      <vt:lpstr>Book Antiqua</vt:lpstr>
      <vt:lpstr>Calibri</vt:lpstr>
      <vt:lpstr>Times New Roman</vt:lpstr>
      <vt:lpstr>Wingdings</vt:lpstr>
      <vt:lpstr>Banded Design Yellow 16x9</vt:lpstr>
      <vt:lpstr>Presentación de PowerPoint</vt:lpstr>
      <vt:lpstr>Antes de REMAS…</vt:lpstr>
      <vt:lpstr>Un ejemplo del porcentaje de datos perdidos de temperatura en las estaciones de los Valles del Mayo y del Yaqui durante los períodos enero – julio del 2004 al 2014.</vt:lpstr>
      <vt:lpstr>Presentación de PowerPoint</vt:lpstr>
      <vt:lpstr>Presentación de PowerPoint</vt:lpstr>
      <vt:lpstr>Presentación de PowerPoint</vt:lpstr>
      <vt:lpstr>Nuestro objetivo</vt:lpstr>
      <vt:lpstr>Distribución</vt:lpstr>
      <vt:lpstr>Presentación de PowerPoint</vt:lpstr>
      <vt:lpstr>Presentación de PowerPoint</vt:lpstr>
      <vt:lpstr>¿Todo esto es realmente de interés para la actividad agrícola?</vt:lpstr>
      <vt:lpstr>Presentación de PowerPoint</vt:lpstr>
      <vt:lpstr>Tiempo Atmosférico y Clima</vt:lpstr>
      <vt:lpstr>Aplicaciones</vt:lpstr>
      <vt:lpstr>Derivados</vt:lpstr>
      <vt:lpstr>Derivados</vt:lpstr>
      <vt:lpstr>Derivados</vt:lpstr>
      <vt:lpstr>Consulta de datos meteorológicos Ejemplo: temperatura mínima</vt:lpstr>
      <vt:lpstr>Prevención</vt:lpstr>
      <vt:lpstr>Presentación de PowerPoint</vt:lpstr>
      <vt:lpstr>Colaboraciones con protección civil y de carácter científico.</vt:lpstr>
      <vt:lpstr>Algunos beneficios que REMAS puede ofrecer son:</vt:lpstr>
      <vt:lpstr>¿Y dónde puedo consultar esta valiosa información?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2016-01-26T17:53:54Z</dcterms:created>
  <dcterms:modified xsi:type="dcterms:W3CDTF">2016-02-26T01:55:48Z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